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</p:sldMasterIdLst>
  <p:notesMasterIdLst>
    <p:notesMasterId r:id="rId124"/>
  </p:notesMasterIdLst>
  <p:handoutMasterIdLst>
    <p:handoutMasterId r:id="rId125"/>
  </p:handoutMasterIdLst>
  <p:sldIdLst>
    <p:sldId id="421" r:id="rId3"/>
    <p:sldId id="530" r:id="rId4"/>
    <p:sldId id="379" r:id="rId5"/>
    <p:sldId id="381" r:id="rId6"/>
    <p:sldId id="390" r:id="rId7"/>
    <p:sldId id="391" r:id="rId8"/>
    <p:sldId id="383" r:id="rId9"/>
    <p:sldId id="384" r:id="rId10"/>
    <p:sldId id="393" r:id="rId11"/>
    <p:sldId id="396" r:id="rId12"/>
    <p:sldId id="604" r:id="rId13"/>
    <p:sldId id="319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14" r:id="rId26"/>
    <p:sldId id="515" r:id="rId27"/>
    <p:sldId id="516" r:id="rId28"/>
    <p:sldId id="518" r:id="rId29"/>
    <p:sldId id="519" r:id="rId30"/>
    <p:sldId id="520" r:id="rId31"/>
    <p:sldId id="521" r:id="rId32"/>
    <p:sldId id="522" r:id="rId33"/>
    <p:sldId id="523" r:id="rId34"/>
    <p:sldId id="525" r:id="rId35"/>
    <p:sldId id="526" r:id="rId36"/>
    <p:sldId id="527" r:id="rId37"/>
    <p:sldId id="528" r:id="rId38"/>
    <p:sldId id="529" r:id="rId39"/>
    <p:sldId id="594" r:id="rId40"/>
    <p:sldId id="595" r:id="rId41"/>
    <p:sldId id="596" r:id="rId42"/>
    <p:sldId id="597" r:id="rId43"/>
    <p:sldId id="598" r:id="rId44"/>
    <p:sldId id="600" r:id="rId45"/>
    <p:sldId id="601" r:id="rId46"/>
    <p:sldId id="531" r:id="rId47"/>
    <p:sldId id="532" r:id="rId48"/>
    <p:sldId id="533" r:id="rId49"/>
    <p:sldId id="534" r:id="rId50"/>
    <p:sldId id="535" r:id="rId51"/>
    <p:sldId id="536" r:id="rId52"/>
    <p:sldId id="537" r:id="rId53"/>
    <p:sldId id="538" r:id="rId54"/>
    <p:sldId id="539" r:id="rId55"/>
    <p:sldId id="540" r:id="rId56"/>
    <p:sldId id="541" r:id="rId57"/>
    <p:sldId id="542" r:id="rId58"/>
    <p:sldId id="593" r:id="rId59"/>
    <p:sldId id="546" r:id="rId60"/>
    <p:sldId id="547" r:id="rId61"/>
    <p:sldId id="548" r:id="rId62"/>
    <p:sldId id="549" r:id="rId63"/>
    <p:sldId id="550" r:id="rId64"/>
    <p:sldId id="551" r:id="rId65"/>
    <p:sldId id="552" r:id="rId66"/>
    <p:sldId id="553" r:id="rId67"/>
    <p:sldId id="554" r:id="rId68"/>
    <p:sldId id="555" r:id="rId69"/>
    <p:sldId id="556" r:id="rId70"/>
    <p:sldId id="557" r:id="rId71"/>
    <p:sldId id="558" r:id="rId72"/>
    <p:sldId id="602" r:id="rId73"/>
    <p:sldId id="559" r:id="rId74"/>
    <p:sldId id="560" r:id="rId75"/>
    <p:sldId id="561" r:id="rId76"/>
    <p:sldId id="562" r:id="rId77"/>
    <p:sldId id="563" r:id="rId78"/>
    <p:sldId id="564" r:id="rId79"/>
    <p:sldId id="565" r:id="rId80"/>
    <p:sldId id="566" r:id="rId81"/>
    <p:sldId id="567" r:id="rId82"/>
    <p:sldId id="568" r:id="rId83"/>
    <p:sldId id="569" r:id="rId84"/>
    <p:sldId id="570" r:id="rId85"/>
    <p:sldId id="571" r:id="rId86"/>
    <p:sldId id="572" r:id="rId87"/>
    <p:sldId id="573" r:id="rId88"/>
    <p:sldId id="574" r:id="rId89"/>
    <p:sldId id="575" r:id="rId90"/>
    <p:sldId id="576" r:id="rId91"/>
    <p:sldId id="577" r:id="rId92"/>
    <p:sldId id="578" r:id="rId93"/>
    <p:sldId id="579" r:id="rId94"/>
    <p:sldId id="580" r:id="rId95"/>
    <p:sldId id="582" r:id="rId96"/>
    <p:sldId id="583" r:id="rId97"/>
    <p:sldId id="620" r:id="rId98"/>
    <p:sldId id="618" r:id="rId99"/>
    <p:sldId id="619" r:id="rId100"/>
    <p:sldId id="621" r:id="rId101"/>
    <p:sldId id="622" r:id="rId102"/>
    <p:sldId id="623" r:id="rId103"/>
    <p:sldId id="590" r:id="rId104"/>
    <p:sldId id="591" r:id="rId105"/>
    <p:sldId id="605" r:id="rId106"/>
    <p:sldId id="606" r:id="rId107"/>
    <p:sldId id="607" r:id="rId108"/>
    <p:sldId id="608" r:id="rId109"/>
    <p:sldId id="609" r:id="rId110"/>
    <p:sldId id="610" r:id="rId111"/>
    <p:sldId id="611" r:id="rId112"/>
    <p:sldId id="612" r:id="rId113"/>
    <p:sldId id="613" r:id="rId114"/>
    <p:sldId id="614" r:id="rId115"/>
    <p:sldId id="615" r:id="rId116"/>
    <p:sldId id="616" r:id="rId117"/>
    <p:sldId id="617" r:id="rId118"/>
    <p:sldId id="543" r:id="rId119"/>
    <p:sldId id="544" r:id="rId120"/>
    <p:sldId id="545" r:id="rId121"/>
    <p:sldId id="592" r:id="rId122"/>
    <p:sldId id="502" r:id="rId123"/>
  </p:sldIdLst>
  <p:sldSz cx="9144000" cy="5143500" type="screen16x9"/>
  <p:notesSz cx="7099300" cy="102346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mbria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illa Dons Christensen" initials="CDC" lastIdx="3" clrIdx="0"/>
  <p:cmAuthor id="1" name="Nikos Vourexacis (KFST)" initials="NVO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ADADA"/>
    <a:srgbClr val="9E0B1D"/>
    <a:srgbClr val="35B099"/>
    <a:srgbClr val="ACDDF3"/>
    <a:srgbClr val="737373"/>
    <a:srgbClr val="4C4C4C"/>
    <a:srgbClr val="B6DDF3"/>
    <a:srgbClr val="DCE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17" autoAdjust="0"/>
  </p:normalViewPr>
  <p:slideViewPr>
    <p:cSldViewPr>
      <p:cViewPr>
        <p:scale>
          <a:sx n="100" d="100"/>
          <a:sy n="100" d="100"/>
        </p:scale>
        <p:origin x="-1224" y="-474"/>
      </p:cViewPr>
      <p:guideLst>
        <p:guide orient="horz" pos="2917"/>
        <p:guide orient="horz" pos="3128"/>
        <p:guide orient="horz" pos="350"/>
        <p:guide orient="horz" pos="107"/>
        <p:guide orient="horz" pos="2532"/>
        <p:guide orient="horz" pos="891"/>
        <p:guide orient="horz" pos="739"/>
        <p:guide orient="horz" pos="978"/>
        <p:guide pos="5018"/>
        <p:guide pos="3455"/>
        <p:guide pos="2773"/>
        <p:guide pos="2880"/>
        <p:guide pos="5647"/>
        <p:guide pos="466"/>
        <p:guide pos="5270"/>
        <p:guide pos="1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3150"/>
    </p:cViewPr>
  </p:sorterViewPr>
  <p:notesViewPr>
    <p:cSldViewPr>
      <p:cViewPr varScale="1">
        <p:scale>
          <a:sx n="86" d="100"/>
          <a:sy n="86" d="100"/>
        </p:scale>
        <p:origin x="-3762" y="-72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notesMaster" Target="notesMasters/notesMaster1.xml"/><Relationship Id="rId12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01T13:00:39.603" idx="2">
    <p:pos x="3858" y="1362"/>
    <p:text>Overvej at tilføje, at der skal være tale om faktiske afholdte omkostninger.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6860" cy="511404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lnSpc>
                <a:spcPct val="94000"/>
              </a:lnSpc>
              <a:defRPr sz="1200">
                <a:latin typeface="Cambri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85" y="0"/>
            <a:ext cx="3076860" cy="511404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lnSpc>
                <a:spcPct val="94000"/>
              </a:lnSpc>
              <a:defRPr sz="1200">
                <a:latin typeface="Cambri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575"/>
            <a:ext cx="3076860" cy="511404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lnSpc>
                <a:spcPct val="94000"/>
              </a:lnSpc>
              <a:defRPr sz="1200">
                <a:latin typeface="Cambri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85" y="9721575"/>
            <a:ext cx="3076860" cy="511404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lnSpc>
                <a:spcPct val="94000"/>
              </a:lnSpc>
              <a:defRPr sz="1200">
                <a:latin typeface="Cambri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EB3FFF8-EB92-7149-B8A8-270FA857F17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79149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76860" cy="51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2" tIns="47311" rIns="94622" bIns="47311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85" y="0"/>
            <a:ext cx="3076860" cy="51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2" tIns="47311" rIns="94622" bIns="473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30" y="4860790"/>
            <a:ext cx="5678445" cy="460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2" tIns="47311" rIns="94622" bIns="47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1575"/>
            <a:ext cx="3076860" cy="51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2" tIns="47311" rIns="94622" bIns="47311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85" y="9721575"/>
            <a:ext cx="3076860" cy="51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2" tIns="47311" rIns="94622" bIns="47311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56F3219-338C-4D4B-97BB-2F4C3B24224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13715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6453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  <a:ln/>
        </p:spPr>
      </p:sp>
      <p:sp>
        <p:nvSpPr>
          <p:cNvPr id="3584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  <a:ln/>
        </p:spPr>
      </p:sp>
      <p:sp>
        <p:nvSpPr>
          <p:cNvPr id="3584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5083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8832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177416" indent="-177416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74602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177416" indent="-177416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416" indent="-177416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0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416" indent="-177416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13215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416" indent="-177416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616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1006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3915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57536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9834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4578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/>
          </a:p>
        </p:txBody>
      </p:sp>
      <p:pic>
        <p:nvPicPr>
          <p:cNvPr id="6" name="Billede 4" descr="Konkurrence_logo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7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754955" y="771550"/>
            <a:ext cx="7611169" cy="2384400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9700" b="1" i="0">
                <a:solidFill>
                  <a:srgbClr val="FFFFFF"/>
                </a:solidFill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54955" y="3164703"/>
            <a:ext cx="7611169" cy="63118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00">
                <a:solidFill>
                  <a:srgbClr val="B6DDF3"/>
                </a:solidFill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5" name="Pladsholder til tekst 3"/>
          <p:cNvSpPr>
            <a:spLocks noGrp="1"/>
          </p:cNvSpPr>
          <p:nvPr>
            <p:ph type="body" sz="quarter" idx="12"/>
          </p:nvPr>
        </p:nvSpPr>
        <p:spPr>
          <a:xfrm>
            <a:off x="754955" y="4020046"/>
            <a:ext cx="7611169" cy="2078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Calibri"/>
                <a:cs typeface="Calibri"/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5005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u bille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8DA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/>
          </a:p>
        </p:txBody>
      </p:sp>
      <p:pic>
        <p:nvPicPr>
          <p:cNvPr id="4" name="Billed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750888" y="1294100"/>
            <a:ext cx="7615237" cy="2573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rgbClr val="000000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800" b="1">
                <a:solidFill>
                  <a:schemeClr val="bg2"/>
                </a:solidFill>
              </a:defRPr>
            </a:lvl2pPr>
            <a:lvl3pPr marL="0" indent="0">
              <a:buNone/>
              <a:defRPr sz="4800">
                <a:solidFill>
                  <a:srgbClr val="FFFFFF"/>
                </a:solidFill>
              </a:defRPr>
            </a:lvl3pPr>
            <a:lvl4pPr marL="0" indent="0">
              <a:buNone/>
              <a:defRPr sz="4800"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2412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 userDrawn="1"/>
        </p:nvSpPr>
        <p:spPr bwMode="auto">
          <a:xfrm>
            <a:off x="-1908175" y="195263"/>
            <a:ext cx="1727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b="1" dirty="0" smtClean="0">
                <a:solidFill>
                  <a:schemeClr val="bg1"/>
                </a:solidFill>
                <a:ea typeface="+mn-ea"/>
                <a:cs typeface="+mn-cs"/>
              </a:rPr>
              <a:t>Skift et billede ud </a:t>
            </a:r>
            <a:br>
              <a:rPr lang="da-DK" sz="1000" b="1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  <a:t>højreklik på billedet og </a:t>
            </a:r>
            <a:b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  <a:t>vælg ”skift billede”</a:t>
            </a: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" name="Pladsholder til billede 1"/>
          <p:cNvSpPr>
            <a:spLocks noGrp="1"/>
          </p:cNvSpPr>
          <p:nvPr>
            <p:ph type="pic" sz="quarter" idx="10"/>
          </p:nvPr>
        </p:nvSpPr>
        <p:spPr>
          <a:xfrm>
            <a:off x="180975" y="169864"/>
            <a:ext cx="8783638" cy="4795836"/>
          </a:xfrm>
          <a:noFill/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6348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180975" y="173038"/>
            <a:ext cx="8782050" cy="4795837"/>
          </a:xfrm>
          <a:prstGeom prst="rect">
            <a:avLst/>
          </a:prstGeom>
          <a:solidFill>
            <a:srgbClr val="8DA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/>
          </a:p>
        </p:txBody>
      </p:sp>
      <p:pic>
        <p:nvPicPr>
          <p:cNvPr id="3" name="Billed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11"/>
          <p:cNvSpPr>
            <a:spLocks noChangeArrowheads="1"/>
          </p:cNvSpPr>
          <p:nvPr userDrawn="1"/>
        </p:nvSpPr>
        <p:spPr bwMode="auto">
          <a:xfrm>
            <a:off x="3132138" y="1177925"/>
            <a:ext cx="2879725" cy="2401888"/>
          </a:xfrm>
          <a:custGeom>
            <a:avLst/>
            <a:gdLst>
              <a:gd name="T0" fmla="*/ 0 w 7441"/>
              <a:gd name="T1" fmla="*/ 2147483647 h 6206"/>
              <a:gd name="T2" fmla="*/ 0 w 7441"/>
              <a:gd name="T3" fmla="*/ 2147483647 h 6206"/>
              <a:gd name="T4" fmla="*/ 0 w 7441"/>
              <a:gd name="T5" fmla="*/ 2147483647 h 6206"/>
              <a:gd name="T6" fmla="*/ 2147483647 w 7441"/>
              <a:gd name="T7" fmla="*/ 2147483647 h 6206"/>
              <a:gd name="T8" fmla="*/ 2147483647 w 7441"/>
              <a:gd name="T9" fmla="*/ 2147483647 h 6206"/>
              <a:gd name="T10" fmla="*/ 2147483647 w 7441"/>
              <a:gd name="T11" fmla="*/ 0 h 6206"/>
              <a:gd name="T12" fmla="*/ 0 w 7441"/>
              <a:gd name="T13" fmla="*/ 0 h 6206"/>
              <a:gd name="T14" fmla="*/ 0 w 7441"/>
              <a:gd name="T15" fmla="*/ 2147483647 h 62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41" h="6206">
                <a:moveTo>
                  <a:pt x="0" y="530"/>
                </a:moveTo>
                <a:lnTo>
                  <a:pt x="0" y="5010"/>
                </a:lnTo>
                <a:lnTo>
                  <a:pt x="0" y="6205"/>
                </a:lnTo>
                <a:lnTo>
                  <a:pt x="1181" y="5010"/>
                </a:lnTo>
                <a:lnTo>
                  <a:pt x="7440" y="5010"/>
                </a:lnTo>
                <a:lnTo>
                  <a:pt x="7440" y="0"/>
                </a:lnTo>
                <a:lnTo>
                  <a:pt x="0" y="0"/>
                </a:lnTo>
                <a:lnTo>
                  <a:pt x="0" y="53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144000" rIns="144000" bIns="1065600"/>
          <a:lstStyle/>
          <a:p>
            <a:endParaRPr lang="da-DK"/>
          </a:p>
        </p:txBody>
      </p:sp>
      <p:grpSp>
        <p:nvGrpSpPr>
          <p:cNvPr id="5" name="Grupper 7"/>
          <p:cNvGrpSpPr>
            <a:grpSpLocks/>
          </p:cNvGrpSpPr>
          <p:nvPr userDrawn="1"/>
        </p:nvGrpSpPr>
        <p:grpSpPr bwMode="auto">
          <a:xfrm>
            <a:off x="4121150" y="1419225"/>
            <a:ext cx="901700" cy="1439863"/>
            <a:chOff x="4067944" y="2211710"/>
            <a:chExt cx="902172" cy="1440160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4067944" y="2211710"/>
              <a:ext cx="902172" cy="1081311"/>
            </a:xfrm>
            <a:custGeom>
              <a:avLst/>
              <a:gdLst>
                <a:gd name="T0" fmla="*/ 8421 w 8879"/>
                <a:gd name="T1" fmla="*/ 1619 h 10646"/>
                <a:gd name="T2" fmla="*/ 8421 w 8879"/>
                <a:gd name="T3" fmla="*/ 1619 h 10646"/>
                <a:gd name="T4" fmla="*/ 7799 w 8879"/>
                <a:gd name="T5" fmla="*/ 932 h 10646"/>
                <a:gd name="T6" fmla="*/ 6933 w 8879"/>
                <a:gd name="T7" fmla="*/ 425 h 10646"/>
                <a:gd name="T8" fmla="*/ 4496 w 8879"/>
                <a:gd name="T9" fmla="*/ 0 h 10646"/>
                <a:gd name="T10" fmla="*/ 2584 w 8879"/>
                <a:gd name="T11" fmla="*/ 229 h 10646"/>
                <a:gd name="T12" fmla="*/ 294 w 8879"/>
                <a:gd name="T13" fmla="*/ 1063 h 10646"/>
                <a:gd name="T14" fmla="*/ 0 w 8879"/>
                <a:gd name="T15" fmla="*/ 1177 h 10646"/>
                <a:gd name="T16" fmla="*/ 0 w 8879"/>
                <a:gd name="T17" fmla="*/ 3908 h 10646"/>
                <a:gd name="T18" fmla="*/ 2829 w 8879"/>
                <a:gd name="T19" fmla="*/ 3908 h 10646"/>
                <a:gd name="T20" fmla="*/ 2894 w 8879"/>
                <a:gd name="T21" fmla="*/ 3500 h 10646"/>
                <a:gd name="T22" fmla="*/ 3303 w 8879"/>
                <a:gd name="T23" fmla="*/ 2339 h 10646"/>
                <a:gd name="T24" fmla="*/ 3597 w 8879"/>
                <a:gd name="T25" fmla="*/ 2109 h 10646"/>
                <a:gd name="T26" fmla="*/ 4006 w 8879"/>
                <a:gd name="T27" fmla="*/ 2027 h 10646"/>
                <a:gd name="T28" fmla="*/ 4480 w 8879"/>
                <a:gd name="T29" fmla="*/ 2142 h 10646"/>
                <a:gd name="T30" fmla="*/ 4611 w 8879"/>
                <a:gd name="T31" fmla="*/ 2273 h 10646"/>
                <a:gd name="T32" fmla="*/ 4774 w 8879"/>
                <a:gd name="T33" fmla="*/ 2551 h 10646"/>
                <a:gd name="T34" fmla="*/ 4938 w 8879"/>
                <a:gd name="T35" fmla="*/ 3696 h 10646"/>
                <a:gd name="T36" fmla="*/ 4676 w 8879"/>
                <a:gd name="T37" fmla="*/ 5135 h 10646"/>
                <a:gd name="T38" fmla="*/ 3777 w 8879"/>
                <a:gd name="T39" fmla="*/ 6803 h 10646"/>
                <a:gd name="T40" fmla="*/ 2910 w 8879"/>
                <a:gd name="T41" fmla="*/ 8143 h 10646"/>
                <a:gd name="T42" fmla="*/ 2485 w 8879"/>
                <a:gd name="T43" fmla="*/ 9092 h 10646"/>
                <a:gd name="T44" fmla="*/ 2355 w 8879"/>
                <a:gd name="T45" fmla="*/ 10057 h 10646"/>
                <a:gd name="T46" fmla="*/ 2355 w 8879"/>
                <a:gd name="T47" fmla="*/ 10171 h 10646"/>
                <a:gd name="T48" fmla="*/ 2355 w 8879"/>
                <a:gd name="T49" fmla="*/ 10645 h 10646"/>
                <a:gd name="T50" fmla="*/ 2829 w 8879"/>
                <a:gd name="T51" fmla="*/ 10645 h 10646"/>
                <a:gd name="T52" fmla="*/ 5167 w 8879"/>
                <a:gd name="T53" fmla="*/ 10645 h 10646"/>
                <a:gd name="T54" fmla="*/ 5167 w 8879"/>
                <a:gd name="T55" fmla="*/ 10073 h 10646"/>
                <a:gd name="T56" fmla="*/ 5248 w 8879"/>
                <a:gd name="T57" fmla="*/ 9386 h 10646"/>
                <a:gd name="T58" fmla="*/ 5576 w 8879"/>
                <a:gd name="T59" fmla="*/ 8765 h 10646"/>
                <a:gd name="T60" fmla="*/ 6312 w 8879"/>
                <a:gd name="T61" fmla="*/ 7865 h 10646"/>
                <a:gd name="T62" fmla="*/ 6312 w 8879"/>
                <a:gd name="T63" fmla="*/ 7865 h 10646"/>
                <a:gd name="T64" fmla="*/ 6312 w 8879"/>
                <a:gd name="T65" fmla="*/ 7865 h 10646"/>
                <a:gd name="T66" fmla="*/ 7538 w 8879"/>
                <a:gd name="T67" fmla="*/ 6508 h 10646"/>
                <a:gd name="T68" fmla="*/ 8290 w 8879"/>
                <a:gd name="T69" fmla="*/ 5494 h 10646"/>
                <a:gd name="T70" fmla="*/ 8747 w 8879"/>
                <a:gd name="T71" fmla="*/ 4448 h 10646"/>
                <a:gd name="T72" fmla="*/ 8878 w 8879"/>
                <a:gd name="T73" fmla="*/ 3336 h 10646"/>
                <a:gd name="T74" fmla="*/ 8421 w 8879"/>
                <a:gd name="T75" fmla="*/ 1619 h 10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79" h="10646">
                  <a:moveTo>
                    <a:pt x="8421" y="1619"/>
                  </a:moveTo>
                  <a:lnTo>
                    <a:pt x="8421" y="1619"/>
                  </a:lnTo>
                  <a:cubicBezTo>
                    <a:pt x="8257" y="1357"/>
                    <a:pt x="8061" y="1128"/>
                    <a:pt x="7799" y="932"/>
                  </a:cubicBezTo>
                  <a:cubicBezTo>
                    <a:pt x="7554" y="720"/>
                    <a:pt x="7259" y="556"/>
                    <a:pt x="6933" y="425"/>
                  </a:cubicBezTo>
                  <a:cubicBezTo>
                    <a:pt x="6262" y="131"/>
                    <a:pt x="5445" y="0"/>
                    <a:pt x="4496" y="0"/>
                  </a:cubicBezTo>
                  <a:cubicBezTo>
                    <a:pt x="3827" y="0"/>
                    <a:pt x="3205" y="82"/>
                    <a:pt x="2584" y="229"/>
                  </a:cubicBezTo>
                  <a:cubicBezTo>
                    <a:pt x="1962" y="376"/>
                    <a:pt x="1210" y="654"/>
                    <a:pt x="294" y="1063"/>
                  </a:cubicBezTo>
                  <a:cubicBezTo>
                    <a:pt x="0" y="1177"/>
                    <a:pt x="0" y="1177"/>
                    <a:pt x="0" y="1177"/>
                  </a:cubicBezTo>
                  <a:cubicBezTo>
                    <a:pt x="0" y="3908"/>
                    <a:pt x="0" y="3908"/>
                    <a:pt x="0" y="3908"/>
                  </a:cubicBezTo>
                  <a:cubicBezTo>
                    <a:pt x="2829" y="3908"/>
                    <a:pt x="2829" y="3908"/>
                    <a:pt x="2829" y="3908"/>
                  </a:cubicBezTo>
                  <a:cubicBezTo>
                    <a:pt x="2894" y="3500"/>
                    <a:pt x="2894" y="3500"/>
                    <a:pt x="2894" y="3500"/>
                  </a:cubicBezTo>
                  <a:cubicBezTo>
                    <a:pt x="2959" y="2944"/>
                    <a:pt x="3123" y="2567"/>
                    <a:pt x="3303" y="2339"/>
                  </a:cubicBezTo>
                  <a:cubicBezTo>
                    <a:pt x="3385" y="2224"/>
                    <a:pt x="3482" y="2158"/>
                    <a:pt x="3597" y="2109"/>
                  </a:cubicBezTo>
                  <a:cubicBezTo>
                    <a:pt x="3696" y="2060"/>
                    <a:pt x="3827" y="2027"/>
                    <a:pt x="4006" y="2027"/>
                  </a:cubicBezTo>
                  <a:cubicBezTo>
                    <a:pt x="4202" y="2027"/>
                    <a:pt x="4350" y="2060"/>
                    <a:pt x="4480" y="2142"/>
                  </a:cubicBezTo>
                  <a:cubicBezTo>
                    <a:pt x="4513" y="2158"/>
                    <a:pt x="4562" y="2208"/>
                    <a:pt x="4611" y="2273"/>
                  </a:cubicBezTo>
                  <a:cubicBezTo>
                    <a:pt x="4660" y="2339"/>
                    <a:pt x="4725" y="2437"/>
                    <a:pt x="4774" y="2551"/>
                  </a:cubicBezTo>
                  <a:cubicBezTo>
                    <a:pt x="4873" y="2780"/>
                    <a:pt x="4938" y="3172"/>
                    <a:pt x="4938" y="3696"/>
                  </a:cubicBezTo>
                  <a:cubicBezTo>
                    <a:pt x="4938" y="4153"/>
                    <a:pt x="4840" y="4644"/>
                    <a:pt x="4676" y="5135"/>
                  </a:cubicBezTo>
                  <a:cubicBezTo>
                    <a:pt x="4496" y="5625"/>
                    <a:pt x="4202" y="6181"/>
                    <a:pt x="3777" y="6803"/>
                  </a:cubicBezTo>
                  <a:cubicBezTo>
                    <a:pt x="3401" y="7359"/>
                    <a:pt x="3107" y="7800"/>
                    <a:pt x="2910" y="8143"/>
                  </a:cubicBezTo>
                  <a:cubicBezTo>
                    <a:pt x="2715" y="8487"/>
                    <a:pt x="2567" y="8798"/>
                    <a:pt x="2485" y="9092"/>
                  </a:cubicBezTo>
                  <a:cubicBezTo>
                    <a:pt x="2387" y="9386"/>
                    <a:pt x="2355" y="9713"/>
                    <a:pt x="2355" y="10057"/>
                  </a:cubicBezTo>
                  <a:cubicBezTo>
                    <a:pt x="2355" y="10171"/>
                    <a:pt x="2355" y="10171"/>
                    <a:pt x="2355" y="10171"/>
                  </a:cubicBezTo>
                  <a:cubicBezTo>
                    <a:pt x="2355" y="10645"/>
                    <a:pt x="2355" y="10645"/>
                    <a:pt x="2355" y="10645"/>
                  </a:cubicBezTo>
                  <a:cubicBezTo>
                    <a:pt x="2829" y="10645"/>
                    <a:pt x="2829" y="10645"/>
                    <a:pt x="2829" y="10645"/>
                  </a:cubicBezTo>
                  <a:cubicBezTo>
                    <a:pt x="5167" y="10645"/>
                    <a:pt x="5167" y="10645"/>
                    <a:pt x="5167" y="10645"/>
                  </a:cubicBezTo>
                  <a:cubicBezTo>
                    <a:pt x="5167" y="10073"/>
                    <a:pt x="5167" y="10073"/>
                    <a:pt x="5167" y="10073"/>
                  </a:cubicBezTo>
                  <a:cubicBezTo>
                    <a:pt x="5167" y="9795"/>
                    <a:pt x="5199" y="9583"/>
                    <a:pt x="5248" y="9386"/>
                  </a:cubicBezTo>
                  <a:cubicBezTo>
                    <a:pt x="5314" y="9206"/>
                    <a:pt x="5412" y="8994"/>
                    <a:pt x="5576" y="8765"/>
                  </a:cubicBezTo>
                  <a:cubicBezTo>
                    <a:pt x="5723" y="8536"/>
                    <a:pt x="5968" y="8225"/>
                    <a:pt x="6312" y="7865"/>
                  </a:cubicBezTo>
                  <a:lnTo>
                    <a:pt x="6312" y="7865"/>
                  </a:lnTo>
                  <a:lnTo>
                    <a:pt x="6312" y="7865"/>
                  </a:lnTo>
                  <a:cubicBezTo>
                    <a:pt x="6835" y="7310"/>
                    <a:pt x="7243" y="6868"/>
                    <a:pt x="7538" y="6508"/>
                  </a:cubicBezTo>
                  <a:cubicBezTo>
                    <a:pt x="7848" y="6165"/>
                    <a:pt x="8094" y="5821"/>
                    <a:pt x="8290" y="5494"/>
                  </a:cubicBezTo>
                  <a:cubicBezTo>
                    <a:pt x="8486" y="5151"/>
                    <a:pt x="8649" y="4808"/>
                    <a:pt x="8747" y="4448"/>
                  </a:cubicBezTo>
                  <a:cubicBezTo>
                    <a:pt x="8829" y="4104"/>
                    <a:pt x="8878" y="3728"/>
                    <a:pt x="8878" y="3336"/>
                  </a:cubicBezTo>
                  <a:cubicBezTo>
                    <a:pt x="8878" y="2715"/>
                    <a:pt x="8731" y="2126"/>
                    <a:pt x="8421" y="1619"/>
                  </a:cubicBezTo>
                </a:path>
              </a:pathLst>
            </a:custGeom>
            <a:solidFill>
              <a:srgbClr val="8DAD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94000"/>
                </a:lnSpc>
                <a:defRPr/>
              </a:pPr>
              <a:endParaRPr lang="da-DK">
                <a:latin typeface="Cambria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310959" y="3396229"/>
              <a:ext cx="284311" cy="255641"/>
            </a:xfrm>
            <a:custGeom>
              <a:avLst/>
              <a:gdLst>
                <a:gd name="T0" fmla="*/ 0 w 2797"/>
                <a:gd name="T1" fmla="*/ 2518 h 2519"/>
                <a:gd name="T2" fmla="*/ 2796 w 2797"/>
                <a:gd name="T3" fmla="*/ 2518 h 2519"/>
                <a:gd name="T4" fmla="*/ 2796 w 2797"/>
                <a:gd name="T5" fmla="*/ 0 h 2519"/>
                <a:gd name="T6" fmla="*/ 0 w 2797"/>
                <a:gd name="T7" fmla="*/ 0 h 2519"/>
                <a:gd name="T8" fmla="*/ 0 w 2797"/>
                <a:gd name="T9" fmla="*/ 2518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519">
                  <a:moveTo>
                    <a:pt x="0" y="2518"/>
                  </a:moveTo>
                  <a:lnTo>
                    <a:pt x="2796" y="2518"/>
                  </a:lnTo>
                  <a:lnTo>
                    <a:pt x="2796" y="0"/>
                  </a:lnTo>
                  <a:lnTo>
                    <a:pt x="0" y="0"/>
                  </a:lnTo>
                  <a:lnTo>
                    <a:pt x="0" y="2518"/>
                  </a:lnTo>
                </a:path>
              </a:pathLst>
            </a:custGeom>
            <a:solidFill>
              <a:srgbClr val="8DAD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94000"/>
                </a:lnSpc>
                <a:defRPr/>
              </a:pPr>
              <a:endParaRPr lang="da-DK">
                <a:latin typeface="Cambria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45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kt med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/>
          </a:p>
        </p:txBody>
      </p:sp>
      <p:pic>
        <p:nvPicPr>
          <p:cNvPr id="7" name="Billed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946275" y="123825"/>
            <a:ext cx="1830387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  <a:ea typeface="+mn-ea"/>
                <a:cs typeface="+mn-cs"/>
              </a:rPr>
              <a:t>Behold Grafdesignet:</a:t>
            </a:r>
            <a:br>
              <a:rPr lang="da-DK" sz="1000" b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Dobbeltklik på grafen</a:t>
            </a:r>
            <a:b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Indsæt egne data i ’Datatabellen’</a:t>
            </a:r>
            <a:b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</a:b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noProof="1" smtClean="0">
                <a:solidFill>
                  <a:schemeClr val="bg1"/>
                </a:solidFill>
                <a:ea typeface="+mn-ea"/>
                <a:cs typeface="+mn-cs"/>
              </a:rPr>
              <a:t>Tekst i graf:</a:t>
            </a:r>
            <a:r>
              <a:rPr lang="da-DK" sz="1000" noProof="1" smtClean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da-DK" sz="1000" noProof="1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noProof="1" smtClean="0">
                <a:solidFill>
                  <a:schemeClr val="bg1"/>
                </a:solidFill>
                <a:ea typeface="+mn-ea"/>
                <a:cs typeface="+mn-cs"/>
              </a:rPr>
              <a:t>Cambria Reg. 9 pkt</a:t>
            </a:r>
            <a:br>
              <a:rPr lang="da-DK" sz="1000" noProof="1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noProof="1" smtClean="0">
                <a:solidFill>
                  <a:schemeClr val="bg1"/>
                </a:solidFill>
                <a:ea typeface="+mn-ea"/>
                <a:cs typeface="+mn-cs"/>
              </a:rPr>
              <a:t>RGB 0/ 0/ 0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da-DK" sz="1000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>
                <a:solidFill>
                  <a:schemeClr val="bg1"/>
                </a:solidFill>
                <a:ea typeface="+mn-ea"/>
                <a:cs typeface="+mn-cs"/>
              </a:rPr>
              <a:t>Vælg farve til diagram:</a:t>
            </a:r>
            <a:br>
              <a:rPr lang="da-DK" sz="1000" b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vælg ’Diagrammer’, ’Diagramtypografier’</a:t>
            </a:r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1981200" y="3795713"/>
            <a:ext cx="18129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niveauer, brug ’Forøge/Formindske indryk</a:t>
            </a: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10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0" y="4300538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4300538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lede 10" descr="Screen Shot 2015-10-12 at 10.54.45.png"/>
          <p:cNvSpPr>
            <a:spLocks noChangeAspect="1"/>
          </p:cNvSpPr>
          <p:nvPr userDrawn="1"/>
        </p:nvSpPr>
        <p:spPr bwMode="auto">
          <a:xfrm>
            <a:off x="-1884363" y="2355850"/>
            <a:ext cx="17653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734695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414463"/>
            <a:ext cx="3529012" cy="259715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  <a:lvl6pPr marL="720000" indent="0">
              <a:lnSpc>
                <a:spcPct val="110000"/>
              </a:lnSpc>
              <a:spcBef>
                <a:spcPts val="600"/>
              </a:spcBef>
              <a:defRPr sz="1200"/>
            </a:lvl6pPr>
            <a:lvl7pPr marL="720000" indent="0">
              <a:lnSpc>
                <a:spcPct val="110000"/>
              </a:lnSpc>
              <a:spcBef>
                <a:spcPts val="600"/>
              </a:spcBef>
              <a:defRPr sz="1200"/>
            </a:lvl7pPr>
            <a:lvl8pPr marL="720000" indent="0">
              <a:lnSpc>
                <a:spcPct val="110000"/>
              </a:lnSpc>
              <a:spcBef>
                <a:spcPts val="600"/>
              </a:spcBef>
              <a:defRPr sz="1200"/>
            </a:lvl8pPr>
            <a:lvl9pPr marL="720000" indent="0">
              <a:lnSpc>
                <a:spcPct val="110000"/>
              </a:lnSpc>
              <a:spcBef>
                <a:spcPts val="600"/>
              </a:spcBef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>
          <a:xfrm>
            <a:off x="4751387" y="1414463"/>
            <a:ext cx="3614738" cy="2605086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15900" indent="0">
              <a:buNone/>
              <a:defRPr sz="1600"/>
            </a:lvl2pPr>
            <a:lvl3pPr marL="395287" indent="0">
              <a:buNone/>
              <a:defRPr sz="1600"/>
            </a:lvl3pPr>
            <a:lvl4pPr marL="576263" indent="0">
              <a:buNone/>
              <a:defRPr sz="1600"/>
            </a:lvl4pPr>
            <a:lvl5pPr marL="0" indent="0">
              <a:buFont typeface="Arial"/>
              <a:buNone/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681366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9E0B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/>
          </a:p>
        </p:txBody>
      </p:sp>
      <p:pic>
        <p:nvPicPr>
          <p:cNvPr id="5" name="Billede 4" descr="Konkurrence_logo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7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754955" y="771550"/>
            <a:ext cx="7611169" cy="2384400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9700" b="1" i="0">
                <a:solidFill>
                  <a:srgbClr val="FFFFFF"/>
                </a:solidFill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54955" y="3164703"/>
            <a:ext cx="7611169" cy="63118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00">
                <a:solidFill>
                  <a:srgbClr val="B6DDF3"/>
                </a:solidFill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1507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lide med bullet-lis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 dirty="0"/>
          </a:p>
        </p:txBody>
      </p:sp>
      <p:pic>
        <p:nvPicPr>
          <p:cNvPr id="6" name="Billed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-1908175" y="123825"/>
            <a:ext cx="18129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</a:t>
            </a: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338" y="842963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863" y="842963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694690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1019176" y="1414463"/>
            <a:ext cx="6946899" cy="2605087"/>
          </a:xfr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buSzPct val="90000"/>
              <a:buFont typeface="Arial"/>
              <a:buChar char="•"/>
              <a:defRPr/>
            </a:lvl1pPr>
            <a:lvl2pPr marL="342000" indent="-1440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2pPr>
            <a:lvl3pPr marL="464400" indent="-140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3pPr>
            <a:lvl4pPr marL="594000" indent="-104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4pPr>
            <a:lvl5pPr marL="702000" indent="-1008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5pPr>
            <a:lvl6pPr marL="702000" indent="-100800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Char char="•"/>
              <a:defRPr sz="1200"/>
            </a:lvl6pPr>
            <a:lvl7pPr marL="612000" indent="0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None/>
              <a:defRPr sz="1200"/>
            </a:lvl7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052736" y="1311098"/>
            <a:ext cx="1957485" cy="523542"/>
            <a:chOff x="-2052736" y="1311098"/>
            <a:chExt cx="1957485" cy="523542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052736" y="1311098"/>
              <a:ext cx="1957485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94000"/>
                </a:lnSpc>
                <a:spcBef>
                  <a:spcPct val="50000"/>
                </a:spcBef>
                <a:defRPr/>
              </a:pPr>
              <a:r>
                <a:rPr lang="da-DK" sz="1000" b="0" dirty="0">
                  <a:solidFill>
                    <a:schemeClr val="bg1"/>
                  </a:solidFill>
                  <a:ea typeface="+mn-ea"/>
                  <a:cs typeface="+mn-cs"/>
                </a:rPr>
                <a:t>I tilfælde af for meget tekst i tekstboks klik </a:t>
              </a:r>
              <a:r>
                <a:rPr lang="da-DK" sz="1000" b="0" baseline="0" dirty="0">
                  <a:solidFill>
                    <a:schemeClr val="bg1"/>
                  </a:solidFill>
                  <a:ea typeface="+mn-ea"/>
                  <a:cs typeface="+mn-cs"/>
                </a:rPr>
                <a:t>f</a:t>
              </a:r>
              <a:r>
                <a:rPr lang="da-DK" sz="1000" b="0" dirty="0">
                  <a:solidFill>
                    <a:schemeClr val="bg1"/>
                  </a:solidFill>
                  <a:ea typeface="+mn-ea"/>
                  <a:cs typeface="+mn-cs"/>
                </a:rPr>
                <a:t>or at tilpasse tekst</a:t>
              </a:r>
            </a:p>
            <a:p>
              <a:pPr algn="r" eaLnBrk="1" hangingPunct="1">
                <a:lnSpc>
                  <a:spcPct val="94000"/>
                </a:lnSpc>
                <a:spcBef>
                  <a:spcPct val="50000"/>
                </a:spcBef>
                <a:defRPr/>
              </a:pPr>
              <a:endParaRPr lang="da-DK" sz="1000" b="1" dirty="0">
                <a:solidFill>
                  <a:schemeClr val="bg1"/>
                </a:solidFill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5"/>
            <a:srcRect l="17495" t="18981" r="20797" b="18391"/>
            <a:stretch/>
          </p:blipFill>
          <p:spPr>
            <a:xfrm>
              <a:off x="-424151" y="1643755"/>
              <a:ext cx="193963" cy="190885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921894" y="4443958"/>
            <a:ext cx="985810" cy="274637"/>
          </a:xfrm>
          <a:prstGeom prst="rect">
            <a:avLst/>
          </a:prstGeom>
        </p:spPr>
        <p:txBody>
          <a:bodyPr/>
          <a:lstStyle/>
          <a:p>
            <a:fld id="{27902646-5BCF-447A-9CFA-649808CD7094}" type="datetime2">
              <a:rPr lang="da-DK" smtClean="0"/>
              <a:t>9. marts 2017</a:t>
            </a:fld>
            <a:endParaRPr lang="da-DK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759013" y="4979233"/>
            <a:ext cx="7644826" cy="155157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test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7966074" y="4443958"/>
            <a:ext cx="437765" cy="274637"/>
          </a:xfrm>
          <a:prstGeom prst="rect">
            <a:avLst/>
          </a:prstGeom>
        </p:spPr>
        <p:txBody>
          <a:bodyPr/>
          <a:lstStyle/>
          <a:p>
            <a:fld id="{83A0DB95-20B3-4856-A525-F0874D188E8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4199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billede 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-2052638" y="2571750"/>
            <a:ext cx="1849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>
                <a:solidFill>
                  <a:schemeClr val="bg1"/>
                </a:solidFill>
              </a:rPr>
              <a:t>Indsæt logo: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1. Vælg ’Indsæt’ i topmenuen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2. Vælg ’Sidehoved og Sidefod’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3. Tilføj flueben i ”sidefod”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 4. Tryk ’anvend’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2268538" y="127000"/>
            <a:ext cx="20653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>
                <a:solidFill>
                  <a:schemeClr val="bg1"/>
                </a:solidFill>
              </a:rPr>
              <a:t>Vælg ”Forside m billede m logo”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-1908175" y="3584575"/>
            <a:ext cx="1727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 smtClean="0">
                <a:solidFill>
                  <a:schemeClr val="bg1"/>
                </a:solidFill>
              </a:rPr>
              <a:t>Skift et billede ud </a:t>
            </a:r>
            <a:br>
              <a:rPr lang="da-DK" sz="1000" b="1" dirty="0" smtClean="0">
                <a:solidFill>
                  <a:schemeClr val="bg1"/>
                </a:solidFill>
              </a:rPr>
            </a:br>
            <a:r>
              <a:rPr lang="da-DK" sz="1000" dirty="0" smtClean="0">
                <a:solidFill>
                  <a:schemeClr val="bg1"/>
                </a:solidFill>
              </a:rPr>
              <a:t>højreklik på billedet og </a:t>
            </a:r>
            <a:br>
              <a:rPr lang="da-DK" sz="1000" dirty="0" smtClean="0">
                <a:solidFill>
                  <a:schemeClr val="bg1"/>
                </a:solidFill>
              </a:rPr>
            </a:br>
            <a:r>
              <a:rPr lang="da-DK" sz="1000" dirty="0" smtClean="0">
                <a:solidFill>
                  <a:schemeClr val="bg1"/>
                </a:solidFill>
              </a:rPr>
              <a:t>vælg ”skift billede”</a:t>
            </a:r>
            <a:endParaRPr lang="da-DK" sz="1000" b="1" dirty="0" smtClean="0">
              <a:solidFill>
                <a:schemeClr val="bg1"/>
              </a:solidFill>
            </a:endParaRPr>
          </a:p>
        </p:txBody>
      </p:sp>
      <p:pic>
        <p:nvPicPr>
          <p:cNvPr id="12" name="Billed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825" y="339725"/>
            <a:ext cx="204787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180975" y="169864"/>
            <a:ext cx="8783638" cy="4795836"/>
          </a:xfrm>
          <a:prstGeom prst="rect">
            <a:avLst/>
          </a:prstGeom>
          <a:solidFill>
            <a:srgbClr val="9E0B1D"/>
          </a:solidFill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Træk billede til pladsholder, eller klik på symbol for at tilføje</a:t>
            </a:r>
          </a:p>
        </p:txBody>
      </p:sp>
      <p:sp>
        <p:nvSpPr>
          <p:cNvPr id="15" name="Pladsholder til tekst 1"/>
          <p:cNvSpPr>
            <a:spLocks noGrp="1"/>
          </p:cNvSpPr>
          <p:nvPr>
            <p:ph type="body" sz="quarter" idx="15"/>
          </p:nvPr>
        </p:nvSpPr>
        <p:spPr>
          <a:xfrm>
            <a:off x="754955" y="3003798"/>
            <a:ext cx="7611169" cy="152152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9700" b="1" i="0">
                <a:solidFill>
                  <a:srgbClr val="FFFFFF"/>
                </a:solidFill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54955" y="3164703"/>
            <a:ext cx="7611169" cy="631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00">
                <a:solidFill>
                  <a:srgbClr val="B6DDF3"/>
                </a:solidFill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754955" y="4020046"/>
            <a:ext cx="7611169" cy="207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Calibri"/>
                <a:cs typeface="Calibri"/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13" name="Pladsholder til sidefod 4"/>
          <p:cNvSpPr>
            <a:spLocks noGrp="1"/>
          </p:cNvSpPr>
          <p:nvPr>
            <p:ph type="ftr" sz="quarter" idx="16"/>
          </p:nvPr>
        </p:nvSpPr>
        <p:spPr>
          <a:xfrm>
            <a:off x="3657600" y="4330700"/>
            <a:ext cx="1825625" cy="303213"/>
          </a:xfrm>
          <a:blipFill rotWithShape="1">
            <a:blip r:embed="rId3"/>
            <a:stretch>
              <a:fillRect/>
            </a:stretch>
          </a:blipFill>
        </p:spPr>
        <p:txBody>
          <a:bodyPr wrap="none" lIns="0" tIns="1008000" rIns="0" bIns="0" anchor="t" anchorCtr="0"/>
          <a:lstStyle>
            <a:lvl1pPr algn="l">
              <a:defRPr sz="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4303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 hvid text 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 userDrawn="1"/>
        </p:nvSpPr>
        <p:spPr bwMode="auto">
          <a:xfrm>
            <a:off x="-2052638" y="4538663"/>
            <a:ext cx="18494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>
                <a:solidFill>
                  <a:schemeClr val="bg1"/>
                </a:solidFill>
              </a:rPr>
              <a:t>Indsæt logo: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1. Vælg ’Indsæt’ i topmenuen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2. Vælg ’Sidehoved og Sidefod’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3. Tilføj flueben i ”sidefod”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 4. Tryk ’anvend’</a:t>
            </a:r>
          </a:p>
        </p:txBody>
      </p:sp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2268538" y="22225"/>
            <a:ext cx="2065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>
                <a:solidFill>
                  <a:schemeClr val="bg1"/>
                </a:solidFill>
              </a:rPr>
              <a:t>Ved brug af mørk billede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vælg layout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”Helside billede m hvid text m logo”</a:t>
            </a:r>
          </a:p>
        </p:txBody>
      </p:sp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-2413000" y="3643313"/>
            <a:ext cx="2232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 smtClean="0">
                <a:solidFill>
                  <a:schemeClr val="bg1"/>
                </a:solidFill>
              </a:rPr>
              <a:t>Skift et billede ud </a:t>
            </a:r>
            <a:br>
              <a:rPr lang="da-DK" sz="1000" b="1" dirty="0" smtClean="0">
                <a:solidFill>
                  <a:schemeClr val="bg1"/>
                </a:solidFill>
              </a:rPr>
            </a:br>
            <a:r>
              <a:rPr lang="da-DK" sz="1000" dirty="0" smtClean="0">
                <a:solidFill>
                  <a:schemeClr val="bg1"/>
                </a:solidFill>
              </a:rPr>
              <a:t>højreklik på billedet og </a:t>
            </a:r>
            <a:br>
              <a:rPr lang="da-DK" sz="1000" dirty="0" smtClean="0">
                <a:solidFill>
                  <a:schemeClr val="bg1"/>
                </a:solidFill>
              </a:rPr>
            </a:br>
            <a:r>
              <a:rPr lang="da-DK" sz="1000" dirty="0" smtClean="0">
                <a:solidFill>
                  <a:schemeClr val="bg1"/>
                </a:solidFill>
              </a:rPr>
              <a:t>vælg ”skift billede”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 smtClean="0">
                <a:solidFill>
                  <a:schemeClr val="bg1"/>
                </a:solidFill>
              </a:rPr>
              <a:t>Vælg: Arranger, Placer bagest</a:t>
            </a:r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052638" y="2500313"/>
            <a:ext cx="18494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Placer tekstboksen hvor overskriften er mest læsbar i forhold til billedet. </a:t>
            </a:r>
            <a:br>
              <a:rPr lang="da-DK" sz="1000">
                <a:solidFill>
                  <a:schemeClr val="bg1"/>
                </a:solidFill>
              </a:rPr>
            </a:br>
            <a:r>
              <a:rPr lang="da-DK" sz="1000">
                <a:solidFill>
                  <a:schemeClr val="bg1"/>
                </a:solidFill>
              </a:rPr>
              <a:t>Højrejuster evt. teksten</a:t>
            </a:r>
          </a:p>
        </p:txBody>
      </p:sp>
      <p:pic>
        <p:nvPicPr>
          <p:cNvPr id="10" name="Billede 9" descr="Screen Shot 2015-10-26 at 13.31.5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825" y="3219450"/>
            <a:ext cx="1176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825" y="511175"/>
            <a:ext cx="20478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179298" y="169864"/>
            <a:ext cx="8783638" cy="479583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a-DK" noProof="0"/>
              <a:t>Træk billede til pladsholder, eller klik på symbol for at tilføje</a:t>
            </a:r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2"/>
          </p:nvPr>
        </p:nvSpPr>
        <p:spPr>
          <a:xfrm>
            <a:off x="750888" y="1482257"/>
            <a:ext cx="7615237" cy="615553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800" b="1">
                <a:solidFill>
                  <a:schemeClr val="bg2"/>
                </a:solidFill>
              </a:defRPr>
            </a:lvl2pPr>
            <a:lvl3pPr marL="0" indent="0">
              <a:buNone/>
              <a:defRPr sz="4800">
                <a:solidFill>
                  <a:srgbClr val="FFFFFF"/>
                </a:solidFill>
              </a:defRPr>
            </a:lvl3pPr>
            <a:lvl4pPr marL="0" indent="0">
              <a:buNone/>
              <a:defRPr sz="4800"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2" name="Pladsholder til sidefod 4"/>
          <p:cNvSpPr>
            <a:spLocks noGrp="1"/>
          </p:cNvSpPr>
          <p:nvPr>
            <p:ph type="ftr" sz="quarter" idx="13"/>
          </p:nvPr>
        </p:nvSpPr>
        <p:spPr>
          <a:xfrm>
            <a:off x="3656013" y="4330700"/>
            <a:ext cx="1825625" cy="303213"/>
          </a:xfrm>
          <a:blipFill rotWithShape="1">
            <a:blip r:embed="rId4"/>
            <a:stretch>
              <a:fillRect/>
            </a:stretch>
          </a:blipFill>
        </p:spPr>
        <p:txBody>
          <a:bodyPr wrap="none" lIns="0" tIns="1044000" rIns="0" bIns="0" anchor="t" anchorCtr="0"/>
          <a:lstStyle>
            <a:lvl1pPr algn="l">
              <a:defRPr sz="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180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 sort text 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 userDrawn="1"/>
        </p:nvSpPr>
        <p:spPr bwMode="auto">
          <a:xfrm>
            <a:off x="-2052638" y="4538663"/>
            <a:ext cx="18494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>
                <a:solidFill>
                  <a:schemeClr val="bg1"/>
                </a:solidFill>
              </a:rPr>
              <a:t>Indsæt logo: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1. Vælg ’Indsæt’ i topmenuen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2. Vælg ’Sidehoved og Sidefod’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3. Tilføj flueben i ”sidefod”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 4. Tryk ’anvend’</a:t>
            </a:r>
          </a:p>
        </p:txBody>
      </p:sp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2339975" y="22225"/>
            <a:ext cx="213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>
                <a:solidFill>
                  <a:schemeClr val="bg1"/>
                </a:solidFill>
              </a:rPr>
              <a:t>Ved brug af lyst billede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vælg layout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”Helside billede m sort text m logo”</a:t>
            </a:r>
          </a:p>
        </p:txBody>
      </p:sp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-2052638" y="2500313"/>
            <a:ext cx="18494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Placer tekstboksen hvor overskriften er mest læsbar i forhold til billedet. </a:t>
            </a:r>
            <a:br>
              <a:rPr lang="da-DK" sz="1000">
                <a:solidFill>
                  <a:schemeClr val="bg1"/>
                </a:solidFill>
              </a:rPr>
            </a:br>
            <a:r>
              <a:rPr lang="da-DK" sz="1000">
                <a:solidFill>
                  <a:schemeClr val="bg1"/>
                </a:solidFill>
              </a:rPr>
              <a:t>Højrejuster evt. teksten</a:t>
            </a:r>
          </a:p>
        </p:txBody>
      </p:sp>
      <p:pic>
        <p:nvPicPr>
          <p:cNvPr id="7" name="Billede 9" descr="Screen Shot 2015-10-26 at 13.31.5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825" y="3219450"/>
            <a:ext cx="1176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413000" y="3643313"/>
            <a:ext cx="2232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 smtClean="0">
                <a:solidFill>
                  <a:schemeClr val="bg1"/>
                </a:solidFill>
              </a:rPr>
              <a:t>Skift et billede ud </a:t>
            </a:r>
            <a:br>
              <a:rPr lang="da-DK" sz="1000" b="1" dirty="0" smtClean="0">
                <a:solidFill>
                  <a:schemeClr val="bg1"/>
                </a:solidFill>
              </a:rPr>
            </a:br>
            <a:r>
              <a:rPr lang="da-DK" sz="1000" dirty="0" smtClean="0">
                <a:solidFill>
                  <a:schemeClr val="bg1"/>
                </a:solidFill>
              </a:rPr>
              <a:t>højreklik på billedet og </a:t>
            </a:r>
            <a:br>
              <a:rPr lang="da-DK" sz="1000" dirty="0" smtClean="0">
                <a:solidFill>
                  <a:schemeClr val="bg1"/>
                </a:solidFill>
              </a:rPr>
            </a:br>
            <a:r>
              <a:rPr lang="da-DK" sz="1000" dirty="0" smtClean="0">
                <a:solidFill>
                  <a:schemeClr val="bg1"/>
                </a:solidFill>
              </a:rPr>
              <a:t>vælg ”skift billede”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 smtClean="0">
                <a:solidFill>
                  <a:schemeClr val="bg1"/>
                </a:solidFill>
              </a:rPr>
              <a:t>Vælg: Arranger, Placer bagest</a:t>
            </a:r>
          </a:p>
        </p:txBody>
      </p:sp>
      <p:pic>
        <p:nvPicPr>
          <p:cNvPr id="10" name="Billed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838" y="511175"/>
            <a:ext cx="2024063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180975" y="169864"/>
            <a:ext cx="8783638" cy="479583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lvl="0"/>
            <a:r>
              <a:rPr lang="da-DK" noProof="0"/>
              <a:t>Træk billede til pladsholder, eller klik på symbol for at tilføje</a:t>
            </a:r>
          </a:p>
        </p:txBody>
      </p:sp>
      <p:sp>
        <p:nvSpPr>
          <p:cNvPr id="12" name="Pladsholder til tekst 1"/>
          <p:cNvSpPr>
            <a:spLocks noGrp="1"/>
          </p:cNvSpPr>
          <p:nvPr>
            <p:ph type="body" sz="quarter" idx="12"/>
          </p:nvPr>
        </p:nvSpPr>
        <p:spPr>
          <a:xfrm>
            <a:off x="750888" y="1482257"/>
            <a:ext cx="7615237" cy="615553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800" b="1">
                <a:solidFill>
                  <a:schemeClr val="tx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800" b="1">
                <a:solidFill>
                  <a:schemeClr val="bg2"/>
                </a:solidFill>
              </a:defRPr>
            </a:lvl2pPr>
            <a:lvl3pPr marL="0" indent="0">
              <a:buNone/>
              <a:defRPr sz="4800">
                <a:solidFill>
                  <a:srgbClr val="FFFFFF"/>
                </a:solidFill>
              </a:defRPr>
            </a:lvl3pPr>
            <a:lvl4pPr marL="0" indent="0">
              <a:buNone/>
              <a:defRPr sz="4800"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3"/>
          </p:nvPr>
        </p:nvSpPr>
        <p:spPr>
          <a:xfrm>
            <a:off x="3657600" y="4330700"/>
            <a:ext cx="1825625" cy="303213"/>
          </a:xfrm>
          <a:blipFill rotWithShape="1">
            <a:blip r:embed="rId4"/>
            <a:stretch>
              <a:fillRect/>
            </a:stretch>
          </a:blipFill>
        </p:spPr>
        <p:txBody>
          <a:bodyPr lIns="0" tIns="1008000" rIns="0" bIns="0" anchor="t" anchorCtr="0"/>
          <a:lstStyle>
            <a:lvl1pPr algn="l">
              <a:defRPr sz="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9349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m billede 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/>
          </a:p>
        </p:txBody>
      </p:sp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-1981200" y="4070350"/>
            <a:ext cx="18129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</a:t>
            </a: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25" y="4732338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0" y="4732338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7"/>
          <p:cNvSpPr txBox="1">
            <a:spLocks noChangeArrowheads="1"/>
          </p:cNvSpPr>
          <p:nvPr userDrawn="1"/>
        </p:nvSpPr>
        <p:spPr bwMode="auto">
          <a:xfrm>
            <a:off x="-2052638" y="2197100"/>
            <a:ext cx="1849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>
                <a:solidFill>
                  <a:schemeClr val="bg1"/>
                </a:solidFill>
              </a:rPr>
              <a:t>Indsæt logo: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1. Vælg ’Indsæt’ i topmenuen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2. Vælg ’Sidehoved og Sidefod’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3. Tilføj flueben i ”sidefod”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 4. Tryk ’anvend’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-2413000" y="0"/>
            <a:ext cx="22098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>
                <a:solidFill>
                  <a:schemeClr val="bg1"/>
                </a:solidFill>
                <a:ea typeface="+mn-ea"/>
                <a:cs typeface="+mn-cs"/>
              </a:rPr>
              <a:t>Vælg ”Bullet m billede m logo”</a:t>
            </a:r>
            <a:endParaRPr lang="da-DK" sz="100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-2413000" y="3124200"/>
            <a:ext cx="2232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 smtClean="0">
                <a:solidFill>
                  <a:schemeClr val="bg1"/>
                </a:solidFill>
              </a:rPr>
              <a:t>Skift et billede ud </a:t>
            </a:r>
            <a:br>
              <a:rPr lang="da-DK" sz="1000" b="1" dirty="0" smtClean="0">
                <a:solidFill>
                  <a:schemeClr val="bg1"/>
                </a:solidFill>
              </a:rPr>
            </a:br>
            <a:r>
              <a:rPr lang="da-DK" sz="1000" dirty="0" smtClean="0">
                <a:solidFill>
                  <a:schemeClr val="bg1"/>
                </a:solidFill>
              </a:rPr>
              <a:t>højreklik på billedet og </a:t>
            </a:r>
            <a:br>
              <a:rPr lang="da-DK" sz="1000" dirty="0" smtClean="0">
                <a:solidFill>
                  <a:schemeClr val="bg1"/>
                </a:solidFill>
              </a:rPr>
            </a:br>
            <a:r>
              <a:rPr lang="da-DK" sz="1000" dirty="0" smtClean="0">
                <a:solidFill>
                  <a:schemeClr val="bg1"/>
                </a:solidFill>
              </a:rPr>
              <a:t>vælg ”skift billede”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 smtClean="0">
                <a:solidFill>
                  <a:schemeClr val="bg1"/>
                </a:solidFill>
              </a:rPr>
              <a:t>Vælg: Arranger, Placer bagest</a:t>
            </a:r>
          </a:p>
        </p:txBody>
      </p:sp>
      <p:pic>
        <p:nvPicPr>
          <p:cNvPr id="15" name="Billed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3438" y="195263"/>
            <a:ext cx="1976438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dsholder til billede 12"/>
          <p:cNvSpPr>
            <a:spLocks noGrp="1"/>
          </p:cNvSpPr>
          <p:nvPr>
            <p:ph type="pic" sz="quarter" idx="12"/>
          </p:nvPr>
        </p:nvSpPr>
        <p:spPr>
          <a:xfrm>
            <a:off x="179512" y="187549"/>
            <a:ext cx="8783513" cy="4778151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Træk billede til pladsholder, eller klik på symbol for at tilføje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1019177" y="1414463"/>
            <a:ext cx="4465636" cy="2605087"/>
          </a:xfrm>
        </p:spPr>
        <p:txBody>
          <a:bodyPr/>
          <a:lstStyle>
            <a:lvl1pPr marL="180000" indent="-179388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SzPct val="90000"/>
              <a:buFont typeface="Arial"/>
              <a:buChar char="•"/>
              <a:defRPr/>
            </a:lvl1pPr>
            <a:lvl2pPr marL="342000" indent="-1440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2pPr>
            <a:lvl3pPr marL="464400" indent="-140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3pPr>
            <a:lvl4pPr marL="594000" indent="-104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4pPr>
            <a:lvl5pPr marL="702000" indent="-1008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5pPr>
            <a:lvl6pPr marL="702000" indent="-100800">
              <a:lnSpc>
                <a:spcPct val="110000"/>
              </a:lnSpc>
              <a:spcBef>
                <a:spcPts val="600"/>
              </a:spcBef>
              <a:defRPr sz="1200"/>
            </a:lvl6pPr>
            <a:lvl7pPr marL="702000" indent="-100800">
              <a:lnSpc>
                <a:spcPct val="110000"/>
              </a:lnSpc>
              <a:spcBef>
                <a:spcPts val="600"/>
              </a:spcBef>
              <a:defRPr sz="1200"/>
            </a:lvl7pPr>
            <a:lvl8pPr marL="702000" indent="-100800">
              <a:lnSpc>
                <a:spcPct val="110000"/>
              </a:lnSpc>
              <a:spcBef>
                <a:spcPts val="600"/>
              </a:spcBef>
              <a:defRPr sz="1200"/>
            </a:lvl8pPr>
            <a:lvl9pPr marL="702000" indent="-100800">
              <a:lnSpc>
                <a:spcPct val="110000"/>
              </a:lnSpc>
              <a:spcBef>
                <a:spcPts val="600"/>
              </a:spcBef>
              <a:defRPr sz="12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734695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16" name="Pladsholder til sidefod 5"/>
          <p:cNvSpPr>
            <a:spLocks noGrp="1"/>
          </p:cNvSpPr>
          <p:nvPr>
            <p:ph type="ftr" sz="quarter" idx="13"/>
          </p:nvPr>
        </p:nvSpPr>
        <p:spPr>
          <a:xfrm>
            <a:off x="3657600" y="4330700"/>
            <a:ext cx="1825625" cy="303213"/>
          </a:xfrm>
          <a:blipFill rotWithShape="1">
            <a:blip r:embed="rId5"/>
            <a:stretch>
              <a:fillRect/>
            </a:stretch>
          </a:blipFill>
        </p:spPr>
        <p:txBody>
          <a:bodyPr lIns="0" rIns="0" bIns="0" anchor="t" anchorCtr="0"/>
          <a:lstStyle>
            <a:lvl1pPr algn="l">
              <a:defRPr sz="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03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 hv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180975" y="169864"/>
            <a:ext cx="8783638" cy="4795836"/>
          </a:xfrm>
          <a:solidFill>
            <a:srgbClr val="9E0B1D"/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754955" y="2787774"/>
            <a:ext cx="7611169" cy="368176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9700" b="1" i="0">
                <a:solidFill>
                  <a:srgbClr val="FFFFFF"/>
                </a:solidFill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754955" y="3164703"/>
            <a:ext cx="7611169" cy="63118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00">
                <a:solidFill>
                  <a:srgbClr val="B6DDF3"/>
                </a:solidFill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754955" y="4020046"/>
            <a:ext cx="7611169" cy="2078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Calibri"/>
                <a:cs typeface="Calibri"/>
              </a:defRPr>
            </a:lvl1pPr>
            <a:lvl2pPr marL="215900" indent="0">
              <a:buNone/>
              <a:defRPr>
                <a:solidFill>
                  <a:srgbClr val="FFFFFF"/>
                </a:solidFill>
              </a:defRPr>
            </a:lvl2pPr>
            <a:lvl3pPr marL="395287" indent="0">
              <a:buNone/>
              <a:defRPr>
                <a:solidFill>
                  <a:srgbClr val="FFFFFF"/>
                </a:solidFill>
              </a:defRPr>
            </a:lvl3pPr>
            <a:lvl4pPr marL="576263" indent="0">
              <a:buNone/>
              <a:defRPr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561549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9E0B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/>
          </a:p>
        </p:txBody>
      </p:sp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2052638" y="2284413"/>
            <a:ext cx="18494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>
                <a:solidFill>
                  <a:schemeClr val="bg1"/>
                </a:solidFill>
              </a:rPr>
              <a:t>Indsæt logo: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1. Vælg ’Indsæt’ i topmenuen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2. Vælg ’Sidehoved og Sidefod’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3. Tilføj flueben i ”sidefod”</a:t>
            </a:r>
          </a:p>
          <a:p>
            <a:pPr algn="r" eaLnBrk="1" hangingPunct="1">
              <a:defRPr/>
            </a:pPr>
            <a:r>
              <a:rPr lang="da-DK" sz="1000">
                <a:solidFill>
                  <a:schemeClr val="bg1"/>
                </a:solidFill>
              </a:rPr>
              <a:t> 4. Tryk ’anvend’</a:t>
            </a:r>
          </a:p>
        </p:txBody>
      </p:sp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-2268538" y="0"/>
            <a:ext cx="20653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>
                <a:solidFill>
                  <a:schemeClr val="bg1"/>
                </a:solidFill>
              </a:rPr>
              <a:t>Vælg ”Breaker m logo”</a:t>
            </a:r>
            <a:endParaRPr lang="da-DK" sz="1000">
              <a:solidFill>
                <a:schemeClr val="bg1"/>
              </a:solidFill>
            </a:endParaRPr>
          </a:p>
        </p:txBody>
      </p:sp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-2435225" y="3363913"/>
            <a:ext cx="2232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 smtClean="0">
                <a:solidFill>
                  <a:schemeClr val="bg1"/>
                </a:solidFill>
              </a:rPr>
              <a:t>Skift et billede ud </a:t>
            </a:r>
            <a:br>
              <a:rPr lang="da-DK" sz="1000" b="1" dirty="0" smtClean="0">
                <a:solidFill>
                  <a:schemeClr val="bg1"/>
                </a:solidFill>
              </a:rPr>
            </a:br>
            <a:r>
              <a:rPr lang="da-DK" sz="1000" dirty="0" smtClean="0">
                <a:solidFill>
                  <a:schemeClr val="bg1"/>
                </a:solidFill>
              </a:rPr>
              <a:t>højreklik på billedet og </a:t>
            </a:r>
            <a:br>
              <a:rPr lang="da-DK" sz="1000" dirty="0" smtClean="0">
                <a:solidFill>
                  <a:schemeClr val="bg1"/>
                </a:solidFill>
              </a:rPr>
            </a:br>
            <a:r>
              <a:rPr lang="da-DK" sz="1000" dirty="0" smtClean="0">
                <a:solidFill>
                  <a:schemeClr val="bg1"/>
                </a:solidFill>
              </a:rPr>
              <a:t>vælg ”skift billede”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da-DK" sz="1000" b="1" dirty="0" smtClean="0">
                <a:solidFill>
                  <a:schemeClr val="bg1"/>
                </a:solidFill>
              </a:rPr>
              <a:t>Vælg: Arranger, Placer bagest</a:t>
            </a:r>
          </a:p>
        </p:txBody>
      </p:sp>
      <p:pic>
        <p:nvPicPr>
          <p:cNvPr id="9" name="Billed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3438" y="196850"/>
            <a:ext cx="197643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dsholder til billede 12"/>
          <p:cNvSpPr>
            <a:spLocks noGrp="1"/>
          </p:cNvSpPr>
          <p:nvPr>
            <p:ph type="pic" sz="quarter" idx="13"/>
          </p:nvPr>
        </p:nvSpPr>
        <p:spPr>
          <a:xfrm>
            <a:off x="180974" y="169862"/>
            <a:ext cx="8783513" cy="477815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noProof="0"/>
              <a:t>Træk billede til pladsholder, eller klik på symbol for at tilføje</a:t>
            </a:r>
          </a:p>
        </p:txBody>
      </p:sp>
      <p:sp>
        <p:nvSpPr>
          <p:cNvPr id="13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750889" y="1366109"/>
            <a:ext cx="3821111" cy="2573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800" b="1">
                <a:solidFill>
                  <a:schemeClr val="bg2"/>
                </a:solidFill>
              </a:defRPr>
            </a:lvl2pPr>
            <a:lvl3pPr marL="0" indent="0">
              <a:buNone/>
              <a:defRPr sz="4800">
                <a:solidFill>
                  <a:srgbClr val="FFFFFF"/>
                </a:solidFill>
              </a:defRPr>
            </a:lvl3pPr>
            <a:lvl4pPr marL="0" indent="0">
              <a:buNone/>
              <a:defRPr sz="4800"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10" name="Pladsholder til sidefod 4"/>
          <p:cNvSpPr>
            <a:spLocks noGrp="1"/>
          </p:cNvSpPr>
          <p:nvPr>
            <p:ph type="ftr" sz="quarter" idx="14"/>
          </p:nvPr>
        </p:nvSpPr>
        <p:spPr>
          <a:xfrm>
            <a:off x="3657600" y="4330700"/>
            <a:ext cx="1825625" cy="303213"/>
          </a:xfrm>
          <a:blipFill rotWithShape="1">
            <a:blip r:embed="rId3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 algn="l">
              <a:defRPr sz="200">
                <a:solidFill>
                  <a:srgbClr val="9E0B1D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486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/>
          </a:p>
        </p:txBody>
      </p:sp>
      <p:pic>
        <p:nvPicPr>
          <p:cNvPr id="7" name="Billed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908175" y="123825"/>
            <a:ext cx="18129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</a:t>
            </a: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9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25" y="842963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842963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694690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1019176" y="1414463"/>
            <a:ext cx="6946899" cy="2605088"/>
          </a:xfrm>
        </p:spPr>
        <p:txBody>
          <a:bodyPr/>
          <a:lstStyle>
            <a:lvl1pPr marL="288000" indent="-288000"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540000" indent="-252000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738000" indent="-216000">
              <a:lnSpc>
                <a:spcPct val="110000"/>
              </a:lnSpc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936000" indent="-180000">
              <a:lnSpc>
                <a:spcPct val="110000"/>
              </a:lnSpc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1080000" indent="-158400">
              <a:lnSpc>
                <a:spcPct val="110000"/>
              </a:lnSpc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1080000" indent="-15840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 sz="1200"/>
            </a:lvl6pPr>
            <a:lvl7pPr marL="1080000" indent="-15840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 sz="1200"/>
            </a:lvl7pPr>
            <a:lvl8pPr marL="1080000" indent="-15840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 sz="1200"/>
            </a:lvl8pPr>
            <a:lvl9pPr marL="1080000" indent="-15840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20416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/>
          </a:p>
        </p:txBody>
      </p:sp>
      <p:pic>
        <p:nvPicPr>
          <p:cNvPr id="6" name="Billed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-1908175" y="123825"/>
            <a:ext cx="18129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</a:t>
            </a: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338" y="842963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863" y="842963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694690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1019176" y="1414463"/>
            <a:ext cx="6946899" cy="2605087"/>
          </a:xfr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buSzPct val="90000"/>
              <a:buFont typeface="Arial"/>
              <a:buChar char="•"/>
              <a:defRPr/>
            </a:lvl1pPr>
            <a:lvl2pPr marL="342000" indent="-1440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2pPr>
            <a:lvl3pPr marL="464400" indent="-140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3pPr>
            <a:lvl4pPr marL="594000" indent="-1044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4pPr>
            <a:lvl5pPr marL="702000" indent="-100800">
              <a:lnSpc>
                <a:spcPct val="11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lvl5pPr>
            <a:lvl6pPr marL="702000" indent="-100800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Char char="•"/>
              <a:defRPr sz="1200"/>
            </a:lvl6pPr>
            <a:lvl7pPr marL="612000" indent="0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Arial" panose="020B0604020202020204" pitchFamily="34" charset="0"/>
              <a:buNone/>
              <a:defRPr sz="1200"/>
            </a:lvl7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57005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-1908175" y="123825"/>
            <a:ext cx="18129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</a:t>
            </a: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338" y="842963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863" y="842963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694690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7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1019176" y="1414463"/>
            <a:ext cx="6946899" cy="2605088"/>
          </a:xfrm>
        </p:spPr>
        <p:txBody>
          <a:bodyPr/>
          <a:lstStyle>
            <a:lvl1pPr marL="288000" indent="-288000"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540000" indent="-252000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738000" indent="-216000">
              <a:lnSpc>
                <a:spcPct val="110000"/>
              </a:lnSpc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936000" indent="-180000">
              <a:lnSpc>
                <a:spcPct val="110000"/>
              </a:lnSpc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1080000" indent="-158400">
              <a:lnSpc>
                <a:spcPct val="110000"/>
              </a:lnSpc>
              <a:buClr>
                <a:schemeClr val="bg2"/>
              </a:buClr>
              <a:buSzPct val="90000"/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921600" indent="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None/>
              <a:defRPr sz="1200"/>
            </a:lvl6pPr>
            <a:lvl7pPr marL="1080000" indent="-15840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 sz="1200"/>
            </a:lvl7pPr>
            <a:lvl8pPr marL="1080000" indent="-15840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 sz="1200"/>
            </a:lvl8pPr>
            <a:lvl9pPr marL="1080000" indent="-158400">
              <a:lnSpc>
                <a:spcPct val="111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+mj-lt"/>
              <a:buAutoNum type="arabicPeriod"/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57997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-1908175" y="123825"/>
            <a:ext cx="18129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</a:t>
            </a: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338" y="842963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863" y="842963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9175" y="555526"/>
            <a:ext cx="6946900" cy="698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1019176" y="1414463"/>
            <a:ext cx="6946900" cy="2605087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  <a:lvl6pPr marL="720000" indent="0">
              <a:lnSpc>
                <a:spcPct val="110000"/>
              </a:lnSpc>
              <a:spcBef>
                <a:spcPts val="600"/>
              </a:spcBef>
              <a:defRPr sz="1200"/>
            </a:lvl6pPr>
            <a:lvl7pPr marL="720000" indent="0">
              <a:lnSpc>
                <a:spcPct val="110000"/>
              </a:lnSpc>
              <a:spcBef>
                <a:spcPts val="600"/>
              </a:spcBef>
              <a:defRPr sz="1200"/>
            </a:lvl7pPr>
            <a:lvl8pPr marL="720000" indent="0">
              <a:lnSpc>
                <a:spcPct val="110000"/>
              </a:lnSpc>
              <a:spcBef>
                <a:spcPts val="600"/>
              </a:spcBef>
              <a:defRPr sz="1200"/>
            </a:lvl8pPr>
            <a:lvl9pPr marL="720000" indent="0">
              <a:lnSpc>
                <a:spcPct val="110000"/>
              </a:lnSpc>
              <a:spcBef>
                <a:spcPts val="600"/>
              </a:spcBef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79698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 m underoverskrif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/>
          </a:p>
        </p:txBody>
      </p:sp>
      <p:pic>
        <p:nvPicPr>
          <p:cNvPr id="4" name="Billede 4" descr="Konkurrence_logo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7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1908175" y="123825"/>
            <a:ext cx="18129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  <a:t>For at skifte skifte skriftfarve</a:t>
            </a:r>
            <a:b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  <a:t>fra hvid til blå, brug ’Forøge/Formindske indryk</a:t>
            </a: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6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25" y="627063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627063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913" y="915988"/>
            <a:ext cx="12588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750887" y="1086500"/>
            <a:ext cx="7615237" cy="28534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accent2"/>
                </a:solidFill>
              </a:defRPr>
            </a:lvl2pPr>
            <a:lvl3pPr marL="0" indent="0">
              <a:buNone/>
              <a:defRPr sz="4800">
                <a:solidFill>
                  <a:srgbClr val="FFFFFF"/>
                </a:solidFill>
              </a:defRPr>
            </a:lvl3pPr>
            <a:lvl4pPr marL="0" indent="0">
              <a:buNone/>
              <a:defRPr sz="4800"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7033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 m underoverskrif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rgbClr val="8DA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/>
          </a:p>
        </p:txBody>
      </p:sp>
      <p:pic>
        <p:nvPicPr>
          <p:cNvPr id="4" name="Billed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43307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1908175" y="123825"/>
            <a:ext cx="18129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  <a:t>For at skifte skifte skriftfarve</a:t>
            </a:r>
            <a:b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  <a:t>fra sort til hvid, brug </a:t>
            </a:r>
            <a:b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da-DK" sz="1000" dirty="0" smtClean="0">
                <a:solidFill>
                  <a:schemeClr val="bg1"/>
                </a:solidFill>
                <a:ea typeface="+mn-ea"/>
                <a:cs typeface="+mn-cs"/>
              </a:rPr>
              <a:t>’Forøge/Formindske indryk</a:t>
            </a:r>
            <a:endParaRPr lang="da-DK" sz="1000" b="1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6" name="Picture 14" descr="fke3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25" y="627063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627063"/>
            <a:ext cx="447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913" y="915988"/>
            <a:ext cx="125888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750887" y="1086500"/>
            <a:ext cx="7615237" cy="28534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2pPr>
            <a:lvl3pPr marL="0" indent="0">
              <a:buNone/>
              <a:defRPr sz="4800">
                <a:solidFill>
                  <a:srgbClr val="FFFFFF"/>
                </a:solidFill>
              </a:defRPr>
            </a:lvl3pPr>
            <a:lvl4pPr marL="0" indent="0">
              <a:buNone/>
              <a:defRPr sz="4800"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356328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u bille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180975" y="169863"/>
            <a:ext cx="8782050" cy="47958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4000"/>
              </a:lnSpc>
            </a:pPr>
            <a:endParaRPr lang="da-DK"/>
          </a:p>
        </p:txBody>
      </p:sp>
      <p:pic>
        <p:nvPicPr>
          <p:cNvPr id="4" name="Billede 4" descr="Konkurrence_logo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0700"/>
            <a:ext cx="1827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750888" y="1294100"/>
            <a:ext cx="7615237" cy="2573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800" b="1">
                <a:solidFill>
                  <a:schemeClr val="bg2"/>
                </a:solidFill>
              </a:defRPr>
            </a:lvl2pPr>
            <a:lvl3pPr marL="0" indent="0">
              <a:buNone/>
              <a:defRPr sz="4800">
                <a:solidFill>
                  <a:srgbClr val="FFFFFF"/>
                </a:solidFill>
              </a:defRPr>
            </a:lvl3pPr>
            <a:lvl4pPr marL="0" indent="0">
              <a:buNone/>
              <a:defRPr sz="4800">
                <a:solidFill>
                  <a:srgbClr val="FFFFFF"/>
                </a:solidFill>
              </a:defRPr>
            </a:lvl4pPr>
            <a:lvl5pPr marL="0" indent="0">
              <a:buFont typeface="Arial"/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71575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9175" y="1414463"/>
            <a:ext cx="694690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9175" y="555625"/>
            <a:ext cx="6946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9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  <p:sldLayoutId id="2147484310" r:id="rId12"/>
    <p:sldLayoutId id="2147484311" r:id="rId13"/>
    <p:sldLayoutId id="2147484312" r:id="rId14"/>
    <p:sldLayoutId id="2147484318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pitchFamily="18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pitchFamily="18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pitchFamily="18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pitchFamily="18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2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lnSpc>
          <a:spcPct val="92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lnSpc>
          <a:spcPct val="92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lnSpc>
          <a:spcPct val="92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Font typeface="Cambria" charset="0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15900" indent="241300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Font typeface="Cambria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393700" indent="520700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Font typeface="Cambria" charset="0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576263" indent="795338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Font typeface="Cambria" charset="0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720725" indent="1108075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Font typeface="Arial" charset="0"/>
        <a:defRPr sz="1200">
          <a:solidFill>
            <a:schemeClr val="tx1"/>
          </a:solidFill>
          <a:latin typeface="+mn-lt"/>
          <a:ea typeface="ＭＳ Ｐゴシック" charset="0"/>
        </a:defRPr>
      </a:lvl5pPr>
      <a:lvl6pPr marL="2127250" indent="-920750" algn="l" rtl="0" eaLnBrk="1" fontAlgn="base" hangingPunct="1">
        <a:lnSpc>
          <a:spcPct val="94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6pPr>
      <a:lvl7pPr marL="2584450" indent="-920750" algn="l" rtl="0" eaLnBrk="1" fontAlgn="base" hangingPunct="1">
        <a:lnSpc>
          <a:spcPct val="94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7pPr>
      <a:lvl8pPr marL="3041650" indent="-920750" algn="l" rtl="0" eaLnBrk="1" fontAlgn="base" hangingPunct="1">
        <a:lnSpc>
          <a:spcPct val="94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8pPr>
      <a:lvl9pPr marL="3498850" indent="-920750" algn="l" rtl="0" eaLnBrk="1" fontAlgn="base" hangingPunct="1">
        <a:lnSpc>
          <a:spcPct val="94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94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9175" y="1414463"/>
            <a:ext cx="694690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9175" y="555625"/>
            <a:ext cx="6946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Cambria"/>
          <a:ea typeface="ＭＳ Ｐゴシック" charset="0"/>
          <a:cs typeface="Cambria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charset="0"/>
          <a:ea typeface="ＭＳ Ｐゴシック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charset="0"/>
          <a:ea typeface="ＭＳ Ｐゴシック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charset="0"/>
          <a:ea typeface="ＭＳ Ｐゴシック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charset="0"/>
          <a:ea typeface="ＭＳ Ｐゴシック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charset="0"/>
          <a:ea typeface="ＭＳ Ｐゴシック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charset="0"/>
          <a:ea typeface="ＭＳ Ｐゴシック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charset="0"/>
          <a:ea typeface="ＭＳ Ｐゴシック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mbr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Cambria"/>
          <a:ea typeface="ＭＳ Ｐゴシック" charset="0"/>
          <a:cs typeface="Cambria"/>
        </a:defRPr>
      </a:lvl1pPr>
      <a:lvl2pPr marL="215900" indent="241300" algn="l" defTabSz="457200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Cambria"/>
          <a:ea typeface="ＭＳ Ｐゴシック" charset="0"/>
          <a:cs typeface="Cambria"/>
        </a:defRPr>
      </a:lvl2pPr>
      <a:lvl3pPr marL="395288" indent="519113" algn="l" defTabSz="457200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Cambria"/>
          <a:ea typeface="ＭＳ Ｐゴシック" charset="0"/>
          <a:cs typeface="Cambria"/>
        </a:defRPr>
      </a:lvl3pPr>
      <a:lvl4pPr marL="574675" indent="796925" algn="l" defTabSz="457200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Cambria"/>
          <a:ea typeface="ＭＳ Ｐゴシック" charset="0"/>
          <a:cs typeface="Cambria"/>
        </a:defRPr>
      </a:lvl4pPr>
      <a:lvl5pPr marL="719138" indent="1109663" algn="l" defTabSz="457200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Font typeface="Arial" charset="0"/>
        <a:defRPr sz="1200" kern="1200">
          <a:solidFill>
            <a:schemeClr val="tx1"/>
          </a:solidFill>
          <a:latin typeface="Cambria"/>
          <a:ea typeface="ＭＳ Ｐゴシック" charset="0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tekst 7"/>
          <p:cNvSpPr>
            <a:spLocks noGrp="1"/>
          </p:cNvSpPr>
          <p:nvPr>
            <p:ph type="body" sz="quarter" idx="10"/>
          </p:nvPr>
        </p:nvSpPr>
        <p:spPr>
          <a:xfrm>
            <a:off x="755650" y="771525"/>
            <a:ext cx="7610475" cy="237628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da-DK" dirty="0" smtClean="0">
                <a:latin typeface="Cambria" charset="0"/>
              </a:rPr>
              <a:t>Vejledningsmøde om økonomiske rammer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sz="1800" dirty="0" smtClean="0"/>
              <a:t>7.-8. marts 2017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4233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Opbygning af den økonomiske ramme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Korrektion af budgetterede omkostninger fra prisloft 2016</a:t>
            </a:r>
          </a:p>
          <a:p>
            <a:r>
              <a:rPr lang="da-DK" dirty="0" smtClean="0"/>
              <a:t>Kontrol med overholdelse af indtægtsrammen for prisloft 2016</a:t>
            </a:r>
          </a:p>
          <a:p>
            <a:r>
              <a:rPr lang="da-DK" dirty="0" smtClean="0"/>
              <a:t>Over/underdækning fortsætter som fastsat i prislofterne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4452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Tx/>
              <a:buAutoNum type="arabicPeriod" startAt="7"/>
              <a:defRPr/>
            </a:pPr>
            <a:r>
              <a:rPr lang="da-DK" b="1" dirty="0" smtClean="0"/>
              <a:t>Kontrol </a:t>
            </a:r>
            <a:r>
              <a:rPr lang="da-DK" b="1" dirty="0"/>
              <a:t>med overholdelsen af de </a:t>
            </a:r>
            <a:r>
              <a:rPr lang="da-DK" b="1" dirty="0" smtClean="0"/>
              <a:t>økonomiske rammer</a:t>
            </a:r>
          </a:p>
          <a:p>
            <a:pPr marL="0" indent="0">
              <a:buNone/>
              <a:defRPr/>
            </a:pPr>
            <a:r>
              <a:rPr lang="da-DK" dirty="0" smtClean="0"/>
              <a:t>Vandselskaber </a:t>
            </a:r>
            <a:r>
              <a:rPr lang="da-DK" dirty="0"/>
              <a:t>skal have oplysning om, hvorvidt den økonomiske ramme er overskredet.</a:t>
            </a:r>
          </a:p>
          <a:p>
            <a:pPr marL="0" indent="0">
              <a:buNone/>
            </a:pPr>
            <a:r>
              <a:rPr lang="da-DK" dirty="0"/>
              <a:t>Hvis selskabets indtægter overstiger den økonomiske ramme, kan selskabet tilbageføre differencen i et senere kalenderår. </a:t>
            </a:r>
          </a:p>
          <a:p>
            <a:pPr marL="0" indent="0">
              <a:buNone/>
            </a:pPr>
            <a:r>
              <a:rPr lang="da-DK" dirty="0"/>
              <a:t>En difference, som ikke er tilbageført, overføres til den førstkommende reguleringsperiode.</a:t>
            </a:r>
          </a:p>
          <a:p>
            <a:pPr marL="0" lvl="0" indent="0">
              <a:buClr>
                <a:srgbClr val="737373"/>
              </a:buClr>
              <a:buNone/>
            </a:pPr>
            <a:endParaRPr lang="da-DK" dirty="0">
              <a:solidFill>
                <a:prstClr val="black"/>
              </a:solidFill>
            </a:endParaRPr>
          </a:p>
          <a:p>
            <a:pPr marL="0" lvl="0" indent="0">
              <a:buClr>
                <a:srgbClr val="737373"/>
              </a:buClr>
            </a:pPr>
            <a:endParaRPr lang="da-DK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Font typeface="Arial" pitchFamily="34" charset="0"/>
              <a:buChar char="•"/>
            </a:pPr>
            <a:endParaRPr lang="da-DK" dirty="0">
              <a:solidFill>
                <a:prstClr val="black"/>
              </a:solidFill>
            </a:endParaRPr>
          </a:p>
          <a:p>
            <a:pPr marL="0" lvl="0" indent="0">
              <a:buClr>
                <a:srgbClr val="737373"/>
              </a:buClr>
            </a:pPr>
            <a:endParaRPr lang="da-DK" sz="24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Font typeface="Arial" pitchFamily="34" charset="0"/>
              <a:buChar char="•"/>
            </a:pPr>
            <a:endParaRPr lang="da-DK" sz="24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Font typeface="Arial" pitchFamily="34" charset="0"/>
              <a:buChar char="•"/>
            </a:pPr>
            <a:endParaRPr lang="da-DK" sz="2400" dirty="0">
              <a:solidFill>
                <a:prstClr val="black"/>
              </a:solidFill>
            </a:endParaRPr>
          </a:p>
          <a:p>
            <a:pPr lvl="0"/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Titel 3"/>
          <p:cNvSpPr txBox="1">
            <a:spLocks noGrp="1"/>
          </p:cNvSpPr>
          <p:nvPr>
            <p:ph type="title"/>
          </p:nvPr>
        </p:nvSpPr>
        <p:spPr bwMode="auto">
          <a:xfrm>
            <a:off x="1019175" y="838925"/>
            <a:ext cx="6946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da-DK" dirty="0"/>
              <a:t>Statusmeddelelsens indhold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38956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Tx/>
              <a:buAutoNum type="arabicPeriod" startAt="7"/>
              <a:defRPr/>
            </a:pPr>
            <a:r>
              <a:rPr lang="da-DK" b="1" dirty="0" smtClean="0"/>
              <a:t>Fortsat..</a:t>
            </a:r>
          </a:p>
          <a:p>
            <a:pPr marL="0" indent="0">
              <a:buNone/>
            </a:pPr>
            <a:r>
              <a:rPr lang="da-DK" dirty="0"/>
              <a:t>Hvis et vandselskabs økonomiske ramme overstiger selskabets indtægter, kan selskabet opkræve denne difference i et senere kalenderår inden for kontrolperioden eller det sidste år i reguleringsperioden. </a:t>
            </a:r>
          </a:p>
          <a:p>
            <a:pPr marL="0" indent="0">
              <a:buNone/>
            </a:pPr>
            <a:r>
              <a:rPr lang="da-DK" dirty="0"/>
              <a:t>En difference kan ikke herudover overføres til en ny kontrolperiode.</a:t>
            </a:r>
          </a:p>
          <a:p>
            <a:pPr marL="0" lvl="0" indent="0">
              <a:buClr>
                <a:srgbClr val="737373"/>
              </a:buClr>
              <a:buNone/>
            </a:pPr>
            <a:endParaRPr lang="da-DK" dirty="0">
              <a:solidFill>
                <a:prstClr val="black"/>
              </a:solidFill>
            </a:endParaRPr>
          </a:p>
          <a:p>
            <a:pPr marL="0" lvl="0" indent="0">
              <a:buClr>
                <a:srgbClr val="737373"/>
              </a:buClr>
            </a:pPr>
            <a:endParaRPr lang="da-DK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Font typeface="Arial" pitchFamily="34" charset="0"/>
              <a:buChar char="•"/>
            </a:pPr>
            <a:endParaRPr lang="da-DK" dirty="0">
              <a:solidFill>
                <a:prstClr val="black"/>
              </a:solidFill>
            </a:endParaRPr>
          </a:p>
          <a:p>
            <a:pPr marL="0" lvl="0" indent="0">
              <a:buClr>
                <a:srgbClr val="737373"/>
              </a:buClr>
            </a:pPr>
            <a:endParaRPr lang="da-DK" sz="24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Font typeface="Arial" pitchFamily="34" charset="0"/>
              <a:buChar char="•"/>
            </a:pPr>
            <a:endParaRPr lang="da-DK" sz="24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Font typeface="Arial" pitchFamily="34" charset="0"/>
              <a:buChar char="•"/>
            </a:pPr>
            <a:endParaRPr lang="da-DK" sz="2400" dirty="0">
              <a:solidFill>
                <a:prstClr val="black"/>
              </a:solidFill>
            </a:endParaRPr>
          </a:p>
          <a:p>
            <a:pPr lvl="0"/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Titel 3"/>
          <p:cNvSpPr txBox="1">
            <a:spLocks noGrp="1"/>
          </p:cNvSpPr>
          <p:nvPr>
            <p:ph type="title"/>
          </p:nvPr>
        </p:nvSpPr>
        <p:spPr bwMode="auto">
          <a:xfrm>
            <a:off x="1019175" y="838925"/>
            <a:ext cx="6946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da-DK" dirty="0"/>
              <a:t>Statusmeddelelsens indhold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12245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5" y="555625"/>
            <a:ext cx="7346950" cy="698500"/>
          </a:xfrm>
        </p:spPr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Hvem</a:t>
            </a:r>
            <a:r>
              <a:rPr lang="da-DK" dirty="0">
                <a:latin typeface="Cambria" charset="0"/>
              </a:rPr>
              <a:t> </a:t>
            </a:r>
            <a:r>
              <a:rPr lang="da-DK" dirty="0" smtClean="0">
                <a:latin typeface="Cambria" charset="0"/>
              </a:rPr>
              <a:t>og hvornår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414462"/>
            <a:ext cx="7345436" cy="2741464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da-DK" sz="1800" dirty="0" smtClean="0"/>
              <a:t>Store spildevandsselskaber – økonomiske rammer 2018</a:t>
            </a:r>
          </a:p>
          <a:p>
            <a:pPr lvl="0">
              <a:buFont typeface="Arial" pitchFamily="34" charset="0"/>
              <a:buChar char="•"/>
            </a:pPr>
            <a:r>
              <a:rPr lang="da-DK" sz="1800" dirty="0" smtClean="0"/>
              <a:t>Øvrige selskaber  - meddelelse (§ 15)</a:t>
            </a:r>
          </a:p>
          <a:p>
            <a:pPr lvl="0">
              <a:buFont typeface="Arial" pitchFamily="34" charset="0"/>
              <a:buChar char="•"/>
            </a:pPr>
            <a:r>
              <a:rPr lang="da-DK" sz="1800" dirty="0" smtClean="0"/>
              <a:t>Senest 15. oktober 2017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9739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0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tekst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VandData</a:t>
            </a:r>
            <a:endParaRPr lang="da-DK" dirty="0"/>
          </a:p>
        </p:txBody>
      </p:sp>
      <p:sp>
        <p:nvSpPr>
          <p:cNvPr id="23554" name="Pladsholder til tekst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Indberetningssystem</a:t>
            </a:r>
            <a:endParaRPr lang="da-DK" dirty="0"/>
          </a:p>
        </p:txBody>
      </p:sp>
      <p:sp>
        <p:nvSpPr>
          <p:cNvPr id="23555" name="Pladsholder til tekst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b="1" dirty="0" smtClean="0"/>
              <a:t>Tobias Bedstrup Eiberg </a:t>
            </a:r>
            <a:r>
              <a:rPr lang="da-DK" dirty="0" smtClean="0"/>
              <a:t>– 7.-8. marts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43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VandData – hvor og hvordan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www.vanddata.kfst.dk</a:t>
            </a:r>
            <a:endParaRPr lang="da-DK" dirty="0"/>
          </a:p>
          <a:p>
            <a:r>
              <a:rPr lang="da-DK" dirty="0" smtClean="0"/>
              <a:t>Kom ind i systemet med </a:t>
            </a:r>
            <a:r>
              <a:rPr lang="da-DK" dirty="0" err="1" smtClean="0"/>
              <a:t>NemLog</a:t>
            </a:r>
            <a:r>
              <a:rPr lang="da-DK" dirty="0" smtClean="0"/>
              <a:t>-in</a:t>
            </a:r>
          </a:p>
          <a:p>
            <a:pPr lvl="1"/>
            <a:r>
              <a:rPr lang="da-DK" dirty="0" smtClean="0"/>
              <a:t>Rettighed skal tildeles af selskabets </a:t>
            </a:r>
            <a:r>
              <a:rPr lang="da-DK" dirty="0" err="1" smtClean="0"/>
              <a:t>NemLog</a:t>
            </a:r>
            <a:r>
              <a:rPr lang="da-DK" dirty="0" smtClean="0"/>
              <a:t>-in administrator – vejledning hertil kan findes på vores hjemmeside under menupunktet ”VEJLEDNINGER”</a:t>
            </a:r>
            <a:endParaRPr lang="da-DK" dirty="0"/>
          </a:p>
          <a:p>
            <a:r>
              <a:rPr lang="da-DK" dirty="0" smtClean="0"/>
              <a:t>Vejledning til VandData findes samme sted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6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VandData – Application </a:t>
            </a:r>
            <a:r>
              <a:rPr lang="da-DK" dirty="0" err="1" smtClean="0"/>
              <a:t>Insight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Flere har oplevet fejl i vedhæftning af filer til indberetning.</a:t>
            </a:r>
            <a:endParaRPr lang="da-DK" dirty="0"/>
          </a:p>
          <a:p>
            <a:r>
              <a:rPr lang="da-DK" dirty="0" err="1" smtClean="0"/>
              <a:t>Tracker</a:t>
            </a:r>
            <a:r>
              <a:rPr lang="da-DK" dirty="0" smtClean="0"/>
              <a:t> jeres handlinger i VandData – </a:t>
            </a:r>
            <a:r>
              <a:rPr lang="da-DK" dirty="0" err="1" smtClean="0"/>
              <a:t>Tracker</a:t>
            </a:r>
            <a:r>
              <a:rPr lang="da-DK" dirty="0" smtClean="0"/>
              <a:t> ikke på tværs af forskellige websteder. </a:t>
            </a:r>
          </a:p>
          <a:p>
            <a:r>
              <a:rPr lang="da-DK" dirty="0" smtClean="0"/>
              <a:t>Oplysningerne gemmes i syv dage. Hvis I oplever problemer med vedhæftning af filer, skal I kontakte os hurtigst muligt.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60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175" y="555625"/>
            <a:ext cx="6946900" cy="698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 smtClean="0">
                <a:ea typeface="+mj-ea"/>
                <a:cs typeface="+mj-cs"/>
              </a:rPr>
              <a:t>VandData – Sektioner</a:t>
            </a:r>
            <a:endParaRPr lang="da-DK" dirty="0">
              <a:ea typeface="+mj-ea"/>
              <a:cs typeface="+mj-cs"/>
            </a:endParaRPr>
          </a:p>
        </p:txBody>
      </p:sp>
      <p:sp>
        <p:nvSpPr>
          <p:cNvPr id="2765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019175" y="1414463"/>
            <a:ext cx="6946900" cy="2885479"/>
          </a:xfrm>
        </p:spPr>
        <p:txBody>
          <a:bodyPr/>
          <a:lstStyle/>
          <a:p>
            <a:pPr marL="0" indent="0" eaLnBrk="1" hangingPunct="1">
              <a:buNone/>
            </a:pPr>
            <a:endParaRPr lang="da-DK" dirty="0" smtClean="0">
              <a:latin typeface="Cambria" charset="0"/>
            </a:endParaRPr>
          </a:p>
          <a:p>
            <a:pPr marL="457200" lvl="0" indent="-457200">
              <a:buClr>
                <a:srgbClr val="737373"/>
              </a:buClr>
              <a:buFont typeface="+mj-lt"/>
              <a:buAutoNum type="arabicPeriod"/>
            </a:pPr>
            <a:r>
              <a:rPr lang="da-DK" b="1" dirty="0" smtClean="0">
                <a:solidFill>
                  <a:prstClr val="black"/>
                </a:solidFill>
              </a:rPr>
              <a:t>Selskabsoplysninger</a:t>
            </a:r>
            <a:endParaRPr lang="da-DK" b="1" dirty="0">
              <a:solidFill>
                <a:prstClr val="black"/>
              </a:solidFill>
            </a:endParaRPr>
          </a:p>
          <a:p>
            <a:pPr marL="573750" lvl="1" indent="-285750"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</a:rPr>
              <a:t>Visning af selskabsoplysninger samt mulighed for at redigere disse.</a:t>
            </a:r>
          </a:p>
          <a:p>
            <a:pPr marL="573750" lvl="1" indent="-285750"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</a:rPr>
              <a:t>Hente oplysninger fra CVR enten enkeltvis eller det hele.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1"/>
          <a:stretch/>
        </p:blipFill>
        <p:spPr bwMode="auto">
          <a:xfrm>
            <a:off x="971601" y="1347614"/>
            <a:ext cx="5905449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4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175" y="555625"/>
            <a:ext cx="6946900" cy="698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 smtClean="0">
                <a:ea typeface="+mj-ea"/>
                <a:cs typeface="+mj-cs"/>
              </a:rPr>
              <a:t>VandData – Sektioner</a:t>
            </a:r>
            <a:endParaRPr lang="da-DK" dirty="0">
              <a:ea typeface="+mj-ea"/>
              <a:cs typeface="+mj-cs"/>
            </a:endParaRPr>
          </a:p>
        </p:txBody>
      </p:sp>
      <p:sp>
        <p:nvSpPr>
          <p:cNvPr id="2765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019175" y="1414463"/>
            <a:ext cx="6946900" cy="2885479"/>
          </a:xfrm>
        </p:spPr>
        <p:txBody>
          <a:bodyPr/>
          <a:lstStyle/>
          <a:p>
            <a:pPr marL="0" indent="0" eaLnBrk="1" hangingPunct="1">
              <a:buNone/>
            </a:pPr>
            <a:endParaRPr lang="da-DK" dirty="0" smtClean="0">
              <a:latin typeface="Cambria" charset="0"/>
            </a:endParaRPr>
          </a:p>
          <a:p>
            <a:pPr marL="457200" lvl="0" indent="-457200">
              <a:buClr>
                <a:srgbClr val="737373"/>
              </a:buClr>
              <a:buFont typeface="+mj-lt"/>
              <a:buAutoNum type="arabicPeriod" startAt="2"/>
            </a:pPr>
            <a:r>
              <a:rPr lang="da-DK" b="1" dirty="0" smtClean="0">
                <a:solidFill>
                  <a:prstClr val="black"/>
                </a:solidFill>
              </a:rPr>
              <a:t>Kontaktoplysninger</a:t>
            </a:r>
            <a:endParaRPr lang="da-DK" b="1" dirty="0">
              <a:solidFill>
                <a:prstClr val="black"/>
              </a:solidFill>
            </a:endParaRPr>
          </a:p>
          <a:p>
            <a:pPr marL="573750" lvl="1" indent="-285750"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Visning af kontaktpersoner samt mulighed for at redigere.</a:t>
            </a:r>
            <a:endParaRPr lang="da-DK" dirty="0">
              <a:solidFill>
                <a:prstClr val="black"/>
              </a:solidFill>
            </a:endParaRPr>
          </a:p>
          <a:p>
            <a:pPr marL="573750" lvl="1" indent="-285750"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Det er kun muligt at tilføje én primær kontaktperson – bruges til udtræk af kontaktoplysninger.</a:t>
            </a:r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3"/>
          <a:stretch/>
        </p:blipFill>
        <p:spPr bwMode="auto">
          <a:xfrm>
            <a:off x="971600" y="1347614"/>
            <a:ext cx="59340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4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VandData – Første gang I logger på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Selskabsoplysninger</a:t>
            </a:r>
          </a:p>
          <a:p>
            <a:pPr lvl="1"/>
            <a:r>
              <a:rPr lang="da-DK" dirty="0" smtClean="0"/>
              <a:t>Verificer selskabets oplysninger.</a:t>
            </a:r>
            <a:endParaRPr lang="da-DK" dirty="0"/>
          </a:p>
          <a:p>
            <a:r>
              <a:rPr lang="da-DK" dirty="0" smtClean="0"/>
              <a:t>Kontaktpersoner</a:t>
            </a:r>
          </a:p>
          <a:p>
            <a:pPr lvl="1"/>
            <a:r>
              <a:rPr lang="da-DK" dirty="0" smtClean="0"/>
              <a:t>Verificer selskabets </a:t>
            </a:r>
            <a:r>
              <a:rPr lang="da-DK" smtClean="0"/>
              <a:t>kontaktpersoners oplysninger. 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9524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Fane 2.1 Samlet økonomisk ramme for 2017</a:t>
            </a:r>
            <a:endParaRPr lang="da-DK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t="25837" r="55230" b="25510"/>
          <a:stretch/>
        </p:blipFill>
        <p:spPr bwMode="auto">
          <a:xfrm>
            <a:off x="2076450" y="1275606"/>
            <a:ext cx="43719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7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175" y="555625"/>
            <a:ext cx="6946900" cy="698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 smtClean="0">
                <a:ea typeface="+mj-ea"/>
                <a:cs typeface="+mj-cs"/>
              </a:rPr>
              <a:t>VandData – Sektioner</a:t>
            </a:r>
            <a:endParaRPr lang="da-DK" dirty="0">
              <a:ea typeface="+mj-ea"/>
              <a:cs typeface="+mj-cs"/>
            </a:endParaRPr>
          </a:p>
        </p:txBody>
      </p:sp>
      <p:sp>
        <p:nvSpPr>
          <p:cNvPr id="2765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019175" y="1414463"/>
            <a:ext cx="6946900" cy="2885479"/>
          </a:xfrm>
        </p:spPr>
        <p:txBody>
          <a:bodyPr/>
          <a:lstStyle/>
          <a:p>
            <a:pPr marL="0" indent="0" eaLnBrk="1" hangingPunct="1">
              <a:buNone/>
            </a:pPr>
            <a:endParaRPr lang="da-DK" dirty="0" smtClean="0">
              <a:latin typeface="Cambria" charset="0"/>
            </a:endParaRPr>
          </a:p>
          <a:p>
            <a:pPr marL="457200" lvl="0" indent="-457200">
              <a:buClr>
                <a:srgbClr val="737373"/>
              </a:buClr>
              <a:buFont typeface="+mj-lt"/>
              <a:buAutoNum type="arabicPeriod" startAt="3"/>
            </a:pPr>
            <a:r>
              <a:rPr lang="da-DK" b="1" dirty="0" smtClean="0">
                <a:solidFill>
                  <a:prstClr val="black"/>
                </a:solidFill>
              </a:rPr>
              <a:t>Sager</a:t>
            </a:r>
            <a:endParaRPr lang="da-DK" b="1" dirty="0">
              <a:solidFill>
                <a:prstClr val="black"/>
              </a:solidFill>
            </a:endParaRPr>
          </a:p>
          <a:p>
            <a:pPr marL="573750" lvl="1" indent="-285750"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Overblik med mulighed for at ”folde sagerne ud” – sag – dokument – filer.</a:t>
            </a:r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7"/>
          <a:stretch/>
        </p:blipFill>
        <p:spPr bwMode="auto">
          <a:xfrm>
            <a:off x="1043608" y="1347614"/>
            <a:ext cx="590964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4"/>
          <a:stretch/>
        </p:blipFill>
        <p:spPr bwMode="auto">
          <a:xfrm>
            <a:off x="971601" y="1347614"/>
            <a:ext cx="5905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175" y="555625"/>
            <a:ext cx="6946900" cy="698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 smtClean="0">
                <a:ea typeface="+mj-ea"/>
                <a:cs typeface="+mj-cs"/>
              </a:rPr>
              <a:t>VandData – Sektioner</a:t>
            </a:r>
            <a:endParaRPr lang="da-DK" dirty="0">
              <a:ea typeface="+mj-ea"/>
              <a:cs typeface="+mj-cs"/>
            </a:endParaRPr>
          </a:p>
        </p:txBody>
      </p:sp>
      <p:sp>
        <p:nvSpPr>
          <p:cNvPr id="2765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019175" y="1414463"/>
            <a:ext cx="6946900" cy="2885479"/>
          </a:xfrm>
        </p:spPr>
        <p:txBody>
          <a:bodyPr/>
          <a:lstStyle/>
          <a:p>
            <a:pPr marL="0" indent="0" eaLnBrk="1" hangingPunct="1">
              <a:buNone/>
            </a:pPr>
            <a:endParaRPr lang="da-DK" dirty="0" smtClean="0">
              <a:latin typeface="Cambria" charset="0"/>
            </a:endParaRPr>
          </a:p>
          <a:p>
            <a:pPr marL="457200" lvl="0" indent="-457200">
              <a:buClr>
                <a:srgbClr val="737373"/>
              </a:buClr>
              <a:buFont typeface="+mj-lt"/>
              <a:buAutoNum type="arabicPeriod" startAt="4"/>
            </a:pPr>
            <a:r>
              <a:rPr lang="da-DK" b="1" dirty="0" smtClean="0">
                <a:solidFill>
                  <a:prstClr val="black"/>
                </a:solidFill>
              </a:rPr>
              <a:t>Indberetninger</a:t>
            </a:r>
            <a:endParaRPr lang="da-DK" b="1" dirty="0">
              <a:solidFill>
                <a:prstClr val="black"/>
              </a:solidFill>
            </a:endParaRPr>
          </a:p>
          <a:p>
            <a:pPr marL="573750" lvl="1" indent="-285750"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Overblik og ”arkiv” (gamle indberetninger som PDF)</a:t>
            </a:r>
            <a:endParaRPr lang="da-DK" dirty="0">
              <a:solidFill>
                <a:prstClr val="black"/>
              </a:solidFill>
            </a:endParaRPr>
          </a:p>
          <a:p>
            <a:pPr marL="573750" lvl="1" indent="-285750"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Status – kladde, indsendt og låst</a:t>
            </a:r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9"/>
          <a:stretch/>
        </p:blipFill>
        <p:spPr bwMode="auto">
          <a:xfrm>
            <a:off x="971601" y="1338088"/>
            <a:ext cx="5924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8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175" y="555625"/>
            <a:ext cx="6946900" cy="698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 smtClean="0">
                <a:ea typeface="+mj-ea"/>
                <a:cs typeface="+mj-cs"/>
              </a:rPr>
              <a:t>VandData – Sektioner</a:t>
            </a:r>
            <a:endParaRPr lang="da-DK" dirty="0">
              <a:ea typeface="+mj-ea"/>
              <a:cs typeface="+mj-cs"/>
            </a:endParaRPr>
          </a:p>
        </p:txBody>
      </p:sp>
      <p:sp>
        <p:nvSpPr>
          <p:cNvPr id="2765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019175" y="1414463"/>
            <a:ext cx="6946900" cy="2885479"/>
          </a:xfrm>
        </p:spPr>
        <p:txBody>
          <a:bodyPr/>
          <a:lstStyle/>
          <a:p>
            <a:pPr marL="0" indent="0" eaLnBrk="1" hangingPunct="1">
              <a:buNone/>
            </a:pPr>
            <a:endParaRPr lang="da-DK" dirty="0" smtClean="0">
              <a:latin typeface="Cambria" charset="0"/>
            </a:endParaRPr>
          </a:p>
          <a:p>
            <a:pPr marL="457200" lvl="0" indent="-457200">
              <a:buClr>
                <a:srgbClr val="737373"/>
              </a:buClr>
              <a:buFont typeface="+mj-lt"/>
              <a:buAutoNum type="arabicPeriod" startAt="5"/>
            </a:pPr>
            <a:r>
              <a:rPr lang="da-DK" b="1" dirty="0" smtClean="0">
                <a:solidFill>
                  <a:prstClr val="black"/>
                </a:solidFill>
              </a:rPr>
              <a:t>Ansøgninger</a:t>
            </a:r>
            <a:endParaRPr lang="da-DK" b="1" dirty="0">
              <a:solidFill>
                <a:prstClr val="black"/>
              </a:solidFill>
            </a:endParaRPr>
          </a:p>
          <a:p>
            <a:pPr marL="573750" lvl="1" indent="-285750"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Her udfyldes og indsendes ansøgninger</a:t>
            </a:r>
            <a:endParaRPr lang="da-DK" dirty="0">
              <a:solidFill>
                <a:prstClr val="black"/>
              </a:solidFill>
            </a:endParaRPr>
          </a:p>
          <a:p>
            <a:pPr marL="573750" lvl="1" indent="-285750"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Kladde-status, og ellers flyttes de til sektionen ”Sager”</a:t>
            </a:r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4"/>
          <a:stretch/>
        </p:blipFill>
        <p:spPr bwMode="auto">
          <a:xfrm>
            <a:off x="971600" y="1328564"/>
            <a:ext cx="590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1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175" y="555625"/>
            <a:ext cx="6946900" cy="698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 smtClean="0">
                <a:ea typeface="+mj-ea"/>
                <a:cs typeface="+mj-cs"/>
              </a:rPr>
              <a:t>VandData – Sektioner</a:t>
            </a:r>
            <a:endParaRPr lang="da-DK" dirty="0">
              <a:ea typeface="+mj-ea"/>
              <a:cs typeface="+mj-cs"/>
            </a:endParaRPr>
          </a:p>
        </p:txBody>
      </p:sp>
      <p:sp>
        <p:nvSpPr>
          <p:cNvPr id="2765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019175" y="1414463"/>
            <a:ext cx="6946900" cy="2885479"/>
          </a:xfrm>
        </p:spPr>
        <p:txBody>
          <a:bodyPr/>
          <a:lstStyle/>
          <a:p>
            <a:pPr marL="0" indent="0" eaLnBrk="1" hangingPunct="1">
              <a:buNone/>
            </a:pPr>
            <a:endParaRPr lang="da-DK" dirty="0" smtClean="0">
              <a:latin typeface="Cambria" charset="0"/>
            </a:endParaRPr>
          </a:p>
          <a:p>
            <a:pPr marL="457200" lvl="0" indent="-457200">
              <a:buClr>
                <a:srgbClr val="737373"/>
              </a:buClr>
              <a:buFont typeface="+mj-lt"/>
              <a:buAutoNum type="arabicPeriod" startAt="6"/>
            </a:pPr>
            <a:r>
              <a:rPr lang="da-DK" b="1" dirty="0" smtClean="0">
                <a:solidFill>
                  <a:prstClr val="black"/>
                </a:solidFill>
              </a:rPr>
              <a:t>Aktivitetslog</a:t>
            </a:r>
            <a:endParaRPr lang="da-DK" b="1" dirty="0">
              <a:solidFill>
                <a:prstClr val="black"/>
              </a:solidFill>
            </a:endParaRPr>
          </a:p>
          <a:p>
            <a:pPr marL="573750" lvl="1" indent="-285750"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Hvornår og hvem der har været logget på.</a:t>
            </a:r>
            <a:endParaRPr lang="da-DK" dirty="0">
              <a:solidFill>
                <a:prstClr val="black"/>
              </a:solidFill>
            </a:endParaRPr>
          </a:p>
          <a:p>
            <a:pPr marL="573750" lvl="1" indent="-285750">
              <a:buClr>
                <a:srgbClr val="737373"/>
              </a:buClr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Hvornår og hvem der har redigeret i fx selskabsoplysninger eller en indberetning. </a:t>
            </a:r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9"/>
          <a:stretch/>
        </p:blipFill>
        <p:spPr bwMode="auto">
          <a:xfrm>
            <a:off x="983357" y="1347614"/>
            <a:ext cx="587464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175" y="555625"/>
            <a:ext cx="6946900" cy="698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 smtClean="0">
                <a:ea typeface="+mj-ea"/>
                <a:cs typeface="+mj-cs"/>
              </a:rPr>
              <a:t>VandData – Vigtigt!</a:t>
            </a:r>
            <a:endParaRPr lang="da-DK" dirty="0">
              <a:ea typeface="+mj-ea"/>
              <a:cs typeface="+mj-cs"/>
            </a:endParaRPr>
          </a:p>
        </p:txBody>
      </p:sp>
      <p:sp>
        <p:nvSpPr>
          <p:cNvPr id="2765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019175" y="1414463"/>
            <a:ext cx="6946900" cy="2885479"/>
          </a:xfrm>
        </p:spPr>
        <p:txBody>
          <a:bodyPr/>
          <a:lstStyle/>
          <a:p>
            <a:pPr marL="630900" lvl="1" indent="-342900">
              <a:buClr>
                <a:srgbClr val="737373"/>
              </a:buClr>
            </a:pPr>
            <a:r>
              <a:rPr lang="da-DK" sz="2000" dirty="0" smtClean="0">
                <a:solidFill>
                  <a:prstClr val="black"/>
                </a:solidFill>
              </a:rPr>
              <a:t>Husk at indsende indberetninger inden indberetningsfristen udløber</a:t>
            </a:r>
          </a:p>
          <a:p>
            <a:pPr marL="753300" lvl="2" indent="-342900">
              <a:buClr>
                <a:srgbClr val="737373"/>
              </a:buClr>
            </a:pPr>
            <a:r>
              <a:rPr lang="da-DK" sz="1800" dirty="0" smtClean="0">
                <a:solidFill>
                  <a:prstClr val="black"/>
                </a:solidFill>
              </a:rPr>
              <a:t>Gøres i den sidste fane i indberetningsblanketterne.</a:t>
            </a:r>
          </a:p>
          <a:p>
            <a:pPr marL="753300" lvl="2" indent="-342900">
              <a:buClr>
                <a:srgbClr val="737373"/>
              </a:buClr>
            </a:pPr>
            <a:r>
              <a:rPr lang="da-DK" sz="1800" dirty="0" smtClean="0">
                <a:solidFill>
                  <a:prstClr val="black"/>
                </a:solidFill>
              </a:rPr>
              <a:t>Ellers registreres indberetningen ikke.</a:t>
            </a:r>
          </a:p>
          <a:p>
            <a:pPr marL="630900" lvl="1" indent="-342900">
              <a:buClr>
                <a:srgbClr val="737373"/>
              </a:buClr>
            </a:pPr>
            <a:r>
              <a:rPr lang="da-DK" sz="2000" dirty="0" smtClean="0">
                <a:solidFill>
                  <a:prstClr val="black"/>
                </a:solidFill>
              </a:rPr>
              <a:t>Husk at indsende en eventuel ansøgning, når den er færdig.</a:t>
            </a:r>
            <a:endParaRPr lang="da-DK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175" y="555625"/>
            <a:ext cx="6946900" cy="698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 smtClean="0">
                <a:ea typeface="+mj-ea"/>
                <a:cs typeface="+mj-cs"/>
              </a:rPr>
              <a:t>VandData – Det kommer…</a:t>
            </a:r>
            <a:endParaRPr lang="da-DK" dirty="0">
              <a:ea typeface="+mj-ea"/>
              <a:cs typeface="+mj-cs"/>
            </a:endParaRPr>
          </a:p>
        </p:txBody>
      </p:sp>
      <p:sp>
        <p:nvSpPr>
          <p:cNvPr id="2765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019175" y="1414463"/>
            <a:ext cx="6946900" cy="2885479"/>
          </a:xfrm>
        </p:spPr>
        <p:txBody>
          <a:bodyPr/>
          <a:lstStyle/>
          <a:p>
            <a:pPr marL="630900" lvl="1" indent="-342900">
              <a:buClr>
                <a:srgbClr val="737373"/>
              </a:buClr>
            </a:pPr>
            <a:r>
              <a:rPr lang="da-DK" sz="2000" dirty="0" smtClean="0">
                <a:solidFill>
                  <a:prstClr val="black"/>
                </a:solidFill>
              </a:rPr>
              <a:t>Sektion for dataudtræk</a:t>
            </a:r>
          </a:p>
          <a:p>
            <a:pPr marL="753300" lvl="2" indent="-342900">
              <a:buClr>
                <a:srgbClr val="737373"/>
              </a:buClr>
            </a:pPr>
            <a:r>
              <a:rPr lang="da-DK" sz="1800" dirty="0" smtClean="0">
                <a:solidFill>
                  <a:prstClr val="black"/>
                </a:solidFill>
              </a:rPr>
              <a:t>Mulighed for at udtrække indberetninger i Excel-format.</a:t>
            </a:r>
          </a:p>
          <a:p>
            <a:pPr marL="753300" lvl="2" indent="-342900">
              <a:buClr>
                <a:srgbClr val="737373"/>
              </a:buClr>
            </a:pPr>
            <a:r>
              <a:rPr lang="da-DK" sz="1800" dirty="0" smtClean="0">
                <a:solidFill>
                  <a:prstClr val="black"/>
                </a:solidFill>
              </a:rPr>
              <a:t>Mulighed for at udtrække andre selskabers indberetning i Excel-format (uden bemærkninger og filer), når alle afgørelser er truffet.</a:t>
            </a:r>
          </a:p>
          <a:p>
            <a:pPr marL="753300" lvl="2" indent="-342900">
              <a:buClr>
                <a:srgbClr val="737373"/>
              </a:buClr>
            </a:pPr>
            <a:r>
              <a:rPr lang="da-DK" sz="1800" dirty="0" smtClean="0">
                <a:solidFill>
                  <a:prstClr val="black"/>
                </a:solidFill>
              </a:rPr>
              <a:t>Der arbejdes på denne sektion – information følger.</a:t>
            </a:r>
          </a:p>
        </p:txBody>
      </p:sp>
    </p:spTree>
    <p:extLst>
      <p:ext uri="{BB962C8B-B14F-4D97-AF65-F5344CB8AC3E}">
        <p14:creationId xmlns:p14="http://schemas.microsoft.com/office/powerpoint/2010/main" val="38211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Hjælpeordning for økonomisk trængte ejendomsejere</a:t>
            </a:r>
            <a:endParaRPr lang="da-DK" dirty="0"/>
          </a:p>
        </p:txBody>
      </p:sp>
      <p:sp>
        <p:nvSpPr>
          <p:cNvPr id="3" name="Pladsholder til tekst 12"/>
          <p:cNvSpPr txBox="1">
            <a:spLocks/>
          </p:cNvSpPr>
          <p:nvPr/>
        </p:nvSpPr>
        <p:spPr>
          <a:xfrm>
            <a:off x="755650" y="4019550"/>
            <a:ext cx="7610475" cy="207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Cambria" charset="0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15900" indent="2413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ambria" charset="0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393700" indent="5207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ambria" charset="0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576263" indent="795338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ambria" charset="0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720725" indent="1108075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27250" indent="-920750" algn="l" rtl="0" eaLnBrk="1" fontAlgn="base" hangingPunct="1">
              <a:lnSpc>
                <a:spcPct val="94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584450" indent="-920750" algn="l" rtl="0" eaLnBrk="1" fontAlgn="base" hangingPunct="1">
              <a:lnSpc>
                <a:spcPct val="94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041650" indent="-920750" algn="l" rtl="0" eaLnBrk="1" fontAlgn="base" hangingPunct="1">
              <a:lnSpc>
                <a:spcPct val="94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498850" indent="-920750" algn="l" rtl="0" eaLnBrk="1" fontAlgn="base" hangingPunct="1">
              <a:lnSpc>
                <a:spcPct val="94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da-DK" sz="1100" b="1" kern="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Katrine Stagaard</a:t>
            </a:r>
            <a:r>
              <a:rPr lang="da-DK" sz="1100" kern="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– 7</a:t>
            </a:r>
            <a:r>
              <a:rPr lang="en-US" sz="1100" kern="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.-8. marts 2017</a:t>
            </a:r>
            <a:endParaRPr lang="da-DK" sz="1100" kern="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Økonomisk trængte ejendomsejere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Ordning trådte i kraft i 2015</a:t>
            </a:r>
          </a:p>
          <a:p>
            <a:r>
              <a:rPr lang="da-DK" dirty="0" smtClean="0"/>
              <a:t>Miljøministeriet vil overvåge tabet fra ordningen</a:t>
            </a:r>
          </a:p>
          <a:p>
            <a:r>
              <a:rPr lang="da-DK" dirty="0" smtClean="0"/>
              <a:t>Vi indsamler data om tabet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80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13" y="493591"/>
            <a:ext cx="4293542" cy="143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13" y="1923678"/>
            <a:ext cx="4294800" cy="237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1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TAK FOR IDAG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14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tekst 7"/>
          <p:cNvSpPr>
            <a:spLocks noGrp="1"/>
          </p:cNvSpPr>
          <p:nvPr>
            <p:ph type="body" sz="quarter" idx="10"/>
          </p:nvPr>
        </p:nvSpPr>
        <p:spPr>
          <a:xfrm>
            <a:off x="755651" y="771526"/>
            <a:ext cx="7610475" cy="23844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 smtClean="0">
                <a:latin typeface="Cambria" charset="0"/>
              </a:rPr>
              <a:t>Tillæg</a:t>
            </a:r>
            <a:endParaRPr lang="da-DK" dirty="0">
              <a:latin typeface="Cambria" charset="0"/>
            </a:endParaRPr>
          </a:p>
        </p:txBody>
      </p:sp>
      <p:sp>
        <p:nvSpPr>
          <p:cNvPr id="23555" name="Pladsholder til tekst 12"/>
          <p:cNvSpPr>
            <a:spLocks noGrp="1"/>
          </p:cNvSpPr>
          <p:nvPr>
            <p:ph type="body" sz="quarter" idx="12"/>
          </p:nvPr>
        </p:nvSpPr>
        <p:spPr>
          <a:xfrm>
            <a:off x="755651" y="4019551"/>
            <a:ext cx="7610475" cy="207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a-DK" b="1" dirty="0" smtClean="0">
                <a:latin typeface="Calibri" charset="0"/>
                <a:cs typeface="Calibri" charset="0"/>
              </a:rPr>
              <a:t>Gitte Nørager Larsen </a:t>
            </a:r>
            <a:r>
              <a:rPr lang="da-DK" dirty="0" smtClean="0">
                <a:latin typeface="Calibri" charset="0"/>
                <a:cs typeface="Calibri" charset="0"/>
              </a:rPr>
              <a:t>– 7.-8. </a:t>
            </a:r>
            <a:r>
              <a:rPr lang="en-US" dirty="0">
                <a:latin typeface="Calibri" charset="0"/>
                <a:cs typeface="Calibri" charset="0"/>
              </a:rPr>
              <a:t>m</a:t>
            </a:r>
            <a:r>
              <a:rPr lang="en-US" dirty="0" smtClean="0">
                <a:latin typeface="Calibri" charset="0"/>
                <a:cs typeface="Calibri" charset="0"/>
              </a:rPr>
              <a:t>arts 2017</a:t>
            </a:r>
            <a:endParaRPr lang="da-DK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8"/>
          <p:cNvSpPr>
            <a:spLocks noGrp="1"/>
          </p:cNvSpPr>
          <p:nvPr>
            <p:ph type="title"/>
          </p:nvPr>
        </p:nvSpPr>
        <p:spPr>
          <a:xfrm>
            <a:off x="971601" y="411510"/>
            <a:ext cx="6946900" cy="698500"/>
          </a:xfrm>
        </p:spPr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Agenda</a:t>
            </a:r>
            <a:endParaRPr lang="da-DK" dirty="0">
              <a:latin typeface="Cambria" charset="0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019176" y="1414464"/>
            <a:ext cx="6946900" cy="28134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dirty="0" smtClean="0">
                <a:ea typeface="+mn-ea"/>
                <a:cs typeface="+mn-cs"/>
              </a:rPr>
              <a:t>Tillæg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dirty="0">
                <a:ea typeface="+mn-ea"/>
                <a:cs typeface="+mn-cs"/>
              </a:rPr>
              <a:t>Medfinansiering af klimatilpasningsprojekter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dirty="0" smtClean="0">
                <a:ea typeface="+mn-ea"/>
                <a:cs typeface="+mn-cs"/>
              </a:rPr>
              <a:t>Indberetning</a:t>
            </a:r>
          </a:p>
        </p:txBody>
      </p:sp>
    </p:spTree>
    <p:extLst>
      <p:ext uri="{BB962C8B-B14F-4D97-AF65-F5344CB8AC3E}">
        <p14:creationId xmlns:p14="http://schemas.microsoft.com/office/powerpoint/2010/main" val="11858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a-DK" dirty="0" smtClean="0">
                <a:latin typeface="Cambria" charset="0"/>
              </a:rPr>
              <a:t>Tillæg</a:t>
            </a:r>
            <a:endParaRPr lang="da-DK" dirty="0">
              <a:latin typeface="Cambria" charset="0"/>
            </a:endParaRPr>
          </a:p>
          <a:p>
            <a:pPr>
              <a:spcBef>
                <a:spcPct val="0"/>
              </a:spcBef>
            </a:pPr>
            <a:r>
              <a:rPr lang="da-DK" dirty="0" smtClean="0">
                <a:solidFill>
                  <a:schemeClr val="bg1"/>
                </a:solidFill>
                <a:latin typeface="Cambria" charset="0"/>
              </a:rPr>
              <a:t>Hvad og hvordan?</a:t>
            </a:r>
            <a:endParaRPr lang="da-DK" dirty="0">
              <a:solidFill>
                <a:schemeClr val="bg1"/>
              </a:solidFill>
              <a:latin typeface="Cambria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72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6" y="555625"/>
            <a:ext cx="7346949" cy="698500"/>
          </a:xfrm>
        </p:spPr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Tillæg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9" y="1414462"/>
            <a:ext cx="7345436" cy="2741464"/>
          </a:xfrm>
        </p:spPr>
        <p:txBody>
          <a:bodyPr/>
          <a:lstStyle/>
          <a:p>
            <a:pPr marL="457200" lvl="0" indent="-457200">
              <a:buClr>
                <a:srgbClr val="737373"/>
              </a:buClr>
              <a:buSzPct val="90000"/>
              <a:buFont typeface="+mj-lt"/>
              <a:buAutoNum type="arabicPeriod"/>
            </a:pPr>
            <a:r>
              <a:rPr lang="da-DK" sz="1800" dirty="0" smtClean="0">
                <a:solidFill>
                  <a:prstClr val="black"/>
                </a:solidFill>
              </a:rPr>
              <a:t>Fastlagte, pålagte eller godkendte mål</a:t>
            </a:r>
          </a:p>
          <a:p>
            <a:pPr marL="457200" lvl="0" indent="-457200">
              <a:buClr>
                <a:srgbClr val="737373"/>
              </a:buClr>
              <a:buSzPct val="90000"/>
              <a:buFont typeface="+mj-lt"/>
              <a:buAutoNum type="arabicPeriod"/>
            </a:pPr>
            <a:r>
              <a:rPr lang="da-DK" sz="1800" dirty="0" smtClean="0">
                <a:solidFill>
                  <a:prstClr val="black"/>
                </a:solidFill>
              </a:rPr>
              <a:t>Omkostninger efter gæsteprincippet</a:t>
            </a:r>
          </a:p>
          <a:p>
            <a:pPr marL="457200" lvl="0" indent="-457200">
              <a:buClr>
                <a:srgbClr val="737373"/>
              </a:buClr>
              <a:buSzPct val="90000"/>
              <a:buFont typeface="+mj-lt"/>
              <a:buAutoNum type="arabicPeriod"/>
            </a:pPr>
            <a:r>
              <a:rPr lang="da-DK" sz="1800" dirty="0" smtClean="0">
                <a:solidFill>
                  <a:prstClr val="black"/>
                </a:solidFill>
              </a:rPr>
              <a:t>Udvidelse af forsyningsområde</a:t>
            </a:r>
          </a:p>
          <a:p>
            <a:pPr marL="457200" lvl="0" indent="-457200">
              <a:buClr>
                <a:srgbClr val="737373"/>
              </a:buClr>
              <a:buSzPct val="90000"/>
              <a:buFont typeface="+mj-lt"/>
              <a:buAutoNum type="arabicPeriod"/>
            </a:pPr>
            <a:r>
              <a:rPr lang="da-DK" sz="1800" dirty="0" smtClean="0">
                <a:solidFill>
                  <a:prstClr val="black"/>
                </a:solidFill>
              </a:rPr>
              <a:t>Medfinansiering af klimatilpasningsprojekter </a:t>
            </a:r>
          </a:p>
          <a:p>
            <a:pPr marL="457200" lvl="0" indent="-457200">
              <a:buClr>
                <a:srgbClr val="737373"/>
              </a:buClr>
              <a:buSzPct val="90000"/>
              <a:buFont typeface="+mj-lt"/>
              <a:buAutoNum type="arabicPeriod"/>
            </a:pPr>
            <a:r>
              <a:rPr lang="da-DK" sz="1800" dirty="0" smtClean="0">
                <a:solidFill>
                  <a:prstClr val="black"/>
                </a:solidFill>
              </a:rPr>
              <a:t>Supplerende investeringstillæg </a:t>
            </a:r>
          </a:p>
          <a:p>
            <a:pPr marL="457200" lvl="0" indent="-457200">
              <a:buClr>
                <a:srgbClr val="737373"/>
              </a:buClr>
              <a:buSzPct val="90000"/>
              <a:buFont typeface="+mj-lt"/>
              <a:buAutoNum type="arabicPeriod"/>
            </a:pPr>
            <a:r>
              <a:rPr lang="da-DK" sz="1800" dirty="0" smtClean="0">
                <a:solidFill>
                  <a:prstClr val="black"/>
                </a:solidFill>
              </a:rPr>
              <a:t>Tilbagebetaling af vejbidrag</a:t>
            </a:r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33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6" y="555625"/>
            <a:ext cx="7346949" cy="698500"/>
          </a:xfrm>
        </p:spPr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Tillæg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9" y="1414462"/>
            <a:ext cx="7345436" cy="2741464"/>
          </a:xfrm>
        </p:spPr>
        <p:txBody>
          <a:bodyPr/>
          <a:lstStyle/>
          <a:p>
            <a:pPr marL="457200" lvl="0" indent="-457200">
              <a:buClr>
                <a:srgbClr val="737373"/>
              </a:buClr>
              <a:buSzPct val="90000"/>
              <a:buFont typeface="+mj-lt"/>
              <a:buAutoNum type="arabicPeriod" startAt="7"/>
            </a:pPr>
            <a:r>
              <a:rPr lang="da-DK" sz="1800" dirty="0" smtClean="0">
                <a:solidFill>
                  <a:prstClr val="black"/>
                </a:solidFill>
              </a:rPr>
              <a:t>Uforudsete hændelser </a:t>
            </a:r>
          </a:p>
          <a:p>
            <a:pPr marL="457200" lvl="0" indent="-457200">
              <a:buClr>
                <a:srgbClr val="737373"/>
              </a:buClr>
              <a:buSzPct val="90000"/>
              <a:buFont typeface="+mj-lt"/>
              <a:buAutoNum type="arabicPeriod" startAt="7"/>
            </a:pPr>
            <a:r>
              <a:rPr lang="da-DK" sz="1800" dirty="0" smtClean="0">
                <a:solidFill>
                  <a:prstClr val="black"/>
                </a:solidFill>
              </a:rPr>
              <a:t>Nødvendige udgifter som følge af vandindvindinger</a:t>
            </a:r>
          </a:p>
          <a:p>
            <a:pPr marL="457200" lvl="0" indent="-457200">
              <a:buClr>
                <a:srgbClr val="737373"/>
              </a:buClr>
              <a:buSzPct val="90000"/>
              <a:buFont typeface="+mj-lt"/>
              <a:buAutoNum type="arabicPeriod" startAt="7"/>
            </a:pPr>
            <a:r>
              <a:rPr lang="da-DK" sz="1800" dirty="0" smtClean="0">
                <a:solidFill>
                  <a:prstClr val="black"/>
                </a:solidFill>
              </a:rPr>
              <a:t>Dækning af driftsunderskud</a:t>
            </a:r>
            <a:endParaRPr lang="da-DK" sz="1800" dirty="0" smtClean="0"/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96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Tillæg (§ 11, stk. 1)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>
              <a:buClr>
                <a:srgbClr val="737373"/>
              </a:buClr>
              <a:buSzPct val="90000"/>
              <a:buNone/>
            </a:pPr>
            <a:r>
              <a:rPr lang="da-DK" sz="1800" dirty="0" smtClean="0">
                <a:solidFill>
                  <a:prstClr val="black"/>
                </a:solidFill>
              </a:rPr>
              <a:t>Fastlagte, pålagte eller godkendte mål</a:t>
            </a:r>
            <a:endParaRPr lang="da-DK" sz="18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>
                <a:solidFill>
                  <a:prstClr val="black"/>
                </a:solidFill>
              </a:rPr>
              <a:t>Statsligt eller kommunalt fastsatte, pålagte eller godkendte </a:t>
            </a:r>
            <a:endParaRPr lang="da-DK" sz="1800" dirty="0" smtClean="0">
              <a:solidFill>
                <a:prstClr val="black"/>
              </a:solidFill>
            </a:endParaRPr>
          </a:p>
          <a:p>
            <a:pPr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>
                <a:solidFill>
                  <a:prstClr val="black"/>
                </a:solidFill>
              </a:rPr>
              <a:t>Væsentlighedsgrænse</a:t>
            </a:r>
          </a:p>
          <a:p>
            <a:pPr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>
                <a:solidFill>
                  <a:prstClr val="black"/>
                </a:solidFill>
              </a:rPr>
              <a:t>Kun tillæg til </a:t>
            </a:r>
            <a:r>
              <a:rPr lang="da-DK" sz="1800" i="1" dirty="0">
                <a:solidFill>
                  <a:prstClr val="black"/>
                </a:solidFill>
              </a:rPr>
              <a:t>særlige</a:t>
            </a:r>
            <a:r>
              <a:rPr lang="da-DK" sz="1800" dirty="0">
                <a:solidFill>
                  <a:prstClr val="black"/>
                </a:solidFill>
              </a:rPr>
              <a:t> </a:t>
            </a:r>
            <a:r>
              <a:rPr lang="da-DK" sz="1800" dirty="0" smtClean="0">
                <a:solidFill>
                  <a:prstClr val="black"/>
                </a:solidFill>
              </a:rPr>
              <a:t>aktiviteter (§ 11, stk. 10)</a:t>
            </a:r>
            <a:endParaRPr lang="da-DK" sz="18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Tillæg til både anlæg, drift og finansielle omkostninger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Afholdte udgifter og ikke budgetterede udgifter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Mulighed </a:t>
            </a:r>
            <a:r>
              <a:rPr lang="da-DK" sz="1800" dirty="0">
                <a:solidFill>
                  <a:prstClr val="black"/>
                </a:solidFill>
              </a:rPr>
              <a:t>for forhåndsgodkendelse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94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Tillæg (§ 11, stk. 2)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>
              <a:buClr>
                <a:srgbClr val="737373"/>
              </a:buClr>
              <a:buSzPct val="90000"/>
              <a:buNone/>
            </a:pPr>
            <a:r>
              <a:rPr lang="da-DK" sz="1800" dirty="0" smtClean="0">
                <a:solidFill>
                  <a:prstClr val="black"/>
                </a:solidFill>
              </a:rPr>
              <a:t>Omkostninger efter gæsteprincippet</a:t>
            </a:r>
            <a:endParaRPr lang="da-DK" sz="18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Nødvendige omkostninger eller erstatninger til flytning af ledninger</a:t>
            </a:r>
            <a:endParaRPr lang="da-DK" sz="18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Mulighed </a:t>
            </a:r>
            <a:r>
              <a:rPr lang="da-DK" sz="1800" dirty="0">
                <a:solidFill>
                  <a:prstClr val="black"/>
                </a:solidFill>
              </a:rPr>
              <a:t>for forhåndsgodkendelse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28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Dagsorden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1019177" y="1414463"/>
            <a:ext cx="3624832" cy="3605559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Overblik over reguleringen</a:t>
            </a:r>
          </a:p>
          <a:p>
            <a:pPr marL="0" indent="0">
              <a:buNone/>
            </a:pPr>
            <a:r>
              <a:rPr lang="da-DK" dirty="0" smtClean="0"/>
              <a:t>Tillæg </a:t>
            </a:r>
          </a:p>
          <a:p>
            <a:pPr marL="0" indent="0">
              <a:buNone/>
            </a:pPr>
            <a:r>
              <a:rPr lang="da-DK" dirty="0" smtClean="0"/>
              <a:t>Ikke-påvirkelige omkostninger</a:t>
            </a:r>
          </a:p>
          <a:p>
            <a:pPr marL="0" indent="0">
              <a:buNone/>
            </a:pPr>
            <a:r>
              <a:rPr lang="da-DK" dirty="0" smtClean="0"/>
              <a:t>Tilknyttet virksomhed</a:t>
            </a:r>
          </a:p>
          <a:p>
            <a:pPr marL="0" indent="0">
              <a:buNone/>
            </a:pPr>
            <a:r>
              <a:rPr lang="da-DK" dirty="0" smtClean="0"/>
              <a:t>TOTEX-benchmarking</a:t>
            </a:r>
          </a:p>
        </p:txBody>
      </p:sp>
      <p:sp>
        <p:nvSpPr>
          <p:cNvPr id="4" name="Ellipse 3"/>
          <p:cNvSpPr/>
          <p:nvPr/>
        </p:nvSpPr>
        <p:spPr>
          <a:xfrm>
            <a:off x="607368" y="1429730"/>
            <a:ext cx="306499" cy="306499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3600" rIns="144000" bIns="93600" rtlCol="0" anchor="ctr">
            <a:normAutofit fontScale="25000" lnSpcReduction="20000"/>
          </a:bodyPr>
          <a:lstStyle/>
          <a:p>
            <a:pPr algn="ctr">
              <a:lnSpc>
                <a:spcPct val="114000"/>
              </a:lnSpc>
            </a:pPr>
            <a:r>
              <a:rPr lang="da-DK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07368" y="1919883"/>
            <a:ext cx="306499" cy="306499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3600" rIns="144000" bIns="93600" rtlCol="0" anchor="ctr">
            <a:normAutofit fontScale="25000" lnSpcReduction="20000"/>
          </a:bodyPr>
          <a:lstStyle/>
          <a:p>
            <a:pPr algn="ctr">
              <a:lnSpc>
                <a:spcPct val="114000"/>
              </a:lnSpc>
            </a:pPr>
            <a:r>
              <a:rPr lang="da-DK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06517" y="2395007"/>
            <a:ext cx="306499" cy="306499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3600" rIns="144000" bIns="93600" rtlCol="0" anchor="ctr">
            <a:normAutofit fontScale="25000" lnSpcReduction="20000"/>
          </a:bodyPr>
          <a:lstStyle/>
          <a:p>
            <a:pPr algn="ctr">
              <a:lnSpc>
                <a:spcPct val="114000"/>
              </a:lnSpc>
            </a:pPr>
            <a:r>
              <a:rPr lang="da-DK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614048" y="1367535"/>
            <a:ext cx="33885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800" b="1" dirty="0" smtClean="0">
                <a:solidFill>
                  <a:schemeClr val="bg1"/>
                </a:solidFill>
              </a:rPr>
              <a:t>PAUSE</a:t>
            </a:r>
            <a:endParaRPr lang="da-DK" sz="1700" b="1" dirty="0" smtClean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5984" y="2895987"/>
            <a:ext cx="306499" cy="306499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3600" rIns="144000" bIns="93600" rtlCol="0" anchor="ctr">
            <a:normAutofit fontScale="25000" lnSpcReduction="20000"/>
          </a:bodyPr>
          <a:lstStyle/>
          <a:p>
            <a:pPr algn="ctr">
              <a:lnSpc>
                <a:spcPct val="114000"/>
              </a:lnSpc>
            </a:pPr>
            <a:r>
              <a:rPr lang="da-DK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0" name="Pladsholder til tekst 2"/>
          <p:cNvSpPr txBox="1">
            <a:spLocks/>
          </p:cNvSpPr>
          <p:nvPr/>
        </p:nvSpPr>
        <p:spPr bwMode="auto">
          <a:xfrm>
            <a:off x="5066608" y="1919883"/>
            <a:ext cx="3624832" cy="360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000" indent="-1440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Arial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464400" indent="-1404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594000" indent="-1044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702000" indent="-1008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702000" indent="-1008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612000" indent="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3041650" indent="-920750" algn="l" rtl="0" eaLnBrk="1" fontAlgn="base" hangingPunct="1">
              <a:lnSpc>
                <a:spcPct val="94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498850" indent="-920750" algn="l" rtl="0" eaLnBrk="1" fontAlgn="base" hangingPunct="1">
              <a:lnSpc>
                <a:spcPct val="94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/>
              <a:buNone/>
            </a:pPr>
            <a:r>
              <a:rPr lang="da-DK" kern="0" dirty="0" smtClean="0"/>
              <a:t>Korrektion og kontrol af prisloft 2016</a:t>
            </a:r>
          </a:p>
          <a:p>
            <a:pPr marL="0" indent="0">
              <a:buFont typeface="Arial"/>
              <a:buNone/>
            </a:pPr>
            <a:r>
              <a:rPr lang="da-DK" kern="0" dirty="0" smtClean="0"/>
              <a:t>Statusmeddelelse</a:t>
            </a:r>
          </a:p>
          <a:p>
            <a:pPr marL="0" indent="0">
              <a:buNone/>
            </a:pPr>
            <a:r>
              <a:rPr lang="da-DK" kern="0" dirty="0" smtClean="0"/>
              <a:t>Introduktion til </a:t>
            </a:r>
            <a:r>
              <a:rPr lang="da-DK" kern="0" dirty="0" err="1" smtClean="0"/>
              <a:t>VandData</a:t>
            </a:r>
            <a:endParaRPr lang="da-DK" kern="0" dirty="0" smtClean="0"/>
          </a:p>
          <a:p>
            <a:pPr marL="0" indent="0">
              <a:buNone/>
            </a:pPr>
            <a:r>
              <a:rPr lang="da-DK" kern="0" dirty="0" smtClean="0"/>
              <a:t>Økonomisk trængte ejendomsejere</a:t>
            </a:r>
            <a:endParaRPr lang="da-DK" kern="0" dirty="0"/>
          </a:p>
        </p:txBody>
      </p:sp>
      <p:sp>
        <p:nvSpPr>
          <p:cNvPr id="12" name="Ellipse 11"/>
          <p:cNvSpPr/>
          <p:nvPr/>
        </p:nvSpPr>
        <p:spPr>
          <a:xfrm>
            <a:off x="4623496" y="1948458"/>
            <a:ext cx="306499" cy="306499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3600" rIns="144000" bIns="93600" rtlCol="0" anchor="ctr">
            <a:normAutofit fontScale="25000" lnSpcReduction="20000"/>
          </a:bodyPr>
          <a:lstStyle/>
          <a:p>
            <a:pPr algn="ctr">
              <a:lnSpc>
                <a:spcPct val="114000"/>
              </a:lnSpc>
            </a:pPr>
            <a:r>
              <a:rPr lang="da-DK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614048" y="3260847"/>
            <a:ext cx="306499" cy="306499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3600" rIns="144000" bIns="93600" rtlCol="0" anchor="ctr">
            <a:normAutofit fontScale="25000" lnSpcReduction="20000"/>
          </a:bodyPr>
          <a:lstStyle/>
          <a:p>
            <a:pPr algn="ctr">
              <a:lnSpc>
                <a:spcPct val="114000"/>
              </a:lnSpc>
            </a:pPr>
            <a:r>
              <a:rPr lang="da-DK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623496" y="2778650"/>
            <a:ext cx="306499" cy="306499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3600" rIns="144000" bIns="93600" rtlCol="0" anchor="ctr">
            <a:normAutofit fontScale="25000" lnSpcReduction="20000"/>
          </a:bodyPr>
          <a:lstStyle/>
          <a:p>
            <a:pPr algn="ctr">
              <a:lnSpc>
                <a:spcPct val="114000"/>
              </a:lnSpc>
            </a:pPr>
            <a:r>
              <a:rPr lang="da-DK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614049" y="3749171"/>
            <a:ext cx="306499" cy="306499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3600" rIns="144000" bIns="93600" rtlCol="0" anchor="ctr">
            <a:normAutofit fontScale="25000" lnSpcReduction="20000"/>
          </a:bodyPr>
          <a:lstStyle/>
          <a:p>
            <a:pPr algn="ctr">
              <a:lnSpc>
                <a:spcPct val="114000"/>
              </a:lnSpc>
            </a:pPr>
            <a:r>
              <a:rPr lang="da-DK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05982" y="3378063"/>
            <a:ext cx="306499" cy="306499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3600" rIns="144000" bIns="93600" rtlCol="0" anchor="ctr">
            <a:normAutofit fontScale="25000" lnSpcReduction="20000"/>
          </a:bodyPr>
          <a:lstStyle/>
          <a:p>
            <a:pPr algn="ctr">
              <a:lnSpc>
                <a:spcPct val="114000"/>
              </a:lnSpc>
            </a:pPr>
            <a:r>
              <a:rPr lang="da-DK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Tillæg (§ 11, stk. 4)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>
              <a:buClr>
                <a:srgbClr val="737373"/>
              </a:buClr>
              <a:buSzPct val="90000"/>
              <a:buNone/>
            </a:pPr>
            <a:r>
              <a:rPr lang="da-DK" sz="1800" dirty="0" smtClean="0">
                <a:solidFill>
                  <a:prstClr val="black"/>
                </a:solidFill>
              </a:rPr>
              <a:t>Udvidelse </a:t>
            </a:r>
            <a:r>
              <a:rPr lang="da-DK" sz="1800" dirty="0">
                <a:solidFill>
                  <a:prstClr val="black"/>
                </a:solidFill>
              </a:rPr>
              <a:t>af </a:t>
            </a:r>
            <a:r>
              <a:rPr lang="da-DK" sz="1800" dirty="0" smtClean="0">
                <a:solidFill>
                  <a:prstClr val="black"/>
                </a:solidFill>
              </a:rPr>
              <a:t>forsyningsområde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Forøgelse af </a:t>
            </a:r>
            <a:r>
              <a:rPr lang="da-DK" sz="1800" dirty="0">
                <a:solidFill>
                  <a:prstClr val="black"/>
                </a:solidFill>
              </a:rPr>
              <a:t>enten </a:t>
            </a:r>
            <a:r>
              <a:rPr lang="da-DK" sz="1800" dirty="0" smtClean="0">
                <a:solidFill>
                  <a:prstClr val="black"/>
                </a:solidFill>
              </a:rPr>
              <a:t>driftsomkostninger </a:t>
            </a:r>
            <a:r>
              <a:rPr lang="da-DK" sz="1800" i="1" dirty="0" smtClean="0">
                <a:solidFill>
                  <a:prstClr val="black"/>
                </a:solidFill>
              </a:rPr>
              <a:t>eller</a:t>
            </a:r>
            <a:r>
              <a:rPr lang="da-DK" sz="1800" dirty="0" smtClean="0">
                <a:solidFill>
                  <a:prstClr val="black"/>
                </a:solidFill>
              </a:rPr>
              <a:t> anlægsomkostninger 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Forøgelse skal være væsentlig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Mulighed for forhåndsgodkendelse</a:t>
            </a:r>
            <a:endParaRPr lang="da-DK" sz="18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66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Tillæg (§ 11, stk. 5)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>
              <a:buClr>
                <a:srgbClr val="737373"/>
              </a:buClr>
              <a:buSzPct val="90000"/>
              <a:buNone/>
            </a:pPr>
            <a:r>
              <a:rPr lang="da-DK" sz="1800" dirty="0" smtClean="0">
                <a:solidFill>
                  <a:prstClr val="black"/>
                </a:solidFill>
              </a:rPr>
              <a:t>Medfinansiering af klimatilpasningsprojekter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Betingelserne fremgår af medfinansieringsbekendtgørelsen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Mulighed for forhåndsgodkendelse</a:t>
            </a:r>
            <a:endParaRPr lang="da-DK" sz="18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65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Tillæg (§ 11, stk. 6)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>
              <a:buClr>
                <a:srgbClr val="737373"/>
              </a:buClr>
              <a:buSzPct val="90000"/>
              <a:buNone/>
            </a:pPr>
            <a:r>
              <a:rPr lang="da-DK" sz="1800" dirty="0" smtClean="0">
                <a:solidFill>
                  <a:prstClr val="black"/>
                </a:solidFill>
              </a:rPr>
              <a:t>Supplerende investeringstillæg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Hvis ikke I kan finansiere afdrag og renter på lånefinansierede investeringer</a:t>
            </a:r>
          </a:p>
          <a:p>
            <a:pPr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I kan søge hele året rundt</a:t>
            </a:r>
            <a:endParaRPr lang="da-DK" sz="18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38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Tillæg (§ 11, stk. 9)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>
              <a:buClr>
                <a:srgbClr val="737373"/>
              </a:buClr>
              <a:buSzPct val="90000"/>
              <a:buNone/>
            </a:pPr>
            <a:r>
              <a:rPr lang="da-DK" sz="1800" dirty="0" smtClean="0">
                <a:solidFill>
                  <a:prstClr val="black"/>
                </a:solidFill>
              </a:rPr>
              <a:t>Tilbagebetaling af vejbidrag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Gælder for årene 2007-2011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Retlig forpligtet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Kan indregnes over flere år</a:t>
            </a:r>
          </a:p>
          <a:p>
            <a:pPr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>
                <a:solidFill>
                  <a:prstClr val="black"/>
                </a:solidFill>
              </a:rPr>
              <a:t>Mulighed for </a:t>
            </a:r>
            <a:r>
              <a:rPr lang="da-DK" sz="1800" dirty="0" smtClean="0">
                <a:solidFill>
                  <a:prstClr val="black"/>
                </a:solidFill>
              </a:rPr>
              <a:t>forhåndsgodkendelse</a:t>
            </a:r>
            <a:endParaRPr lang="da-DK" sz="18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4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Tillæg (§ 13)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>
              <a:buClr>
                <a:srgbClr val="737373"/>
              </a:buClr>
              <a:buSzPct val="90000"/>
              <a:buNone/>
            </a:pPr>
            <a:r>
              <a:rPr lang="da-DK" sz="1800" dirty="0" smtClean="0">
                <a:solidFill>
                  <a:prstClr val="black"/>
                </a:solidFill>
              </a:rPr>
              <a:t>Uforudsete hændelser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Fx pludseligt opstået brud, kollaps, brand, terror, uheld eller forureninger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Omkostningerne til hændelsen skal overstige 3 pct. af jeres faktiske driftsomkostninger</a:t>
            </a: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900" dirty="0" smtClean="0">
                <a:solidFill>
                  <a:prstClr val="black"/>
                </a:solidFill>
              </a:rPr>
              <a:t>Ingen ansøgningsfrist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0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Tillæg (§ 27, stk. 8)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>
              <a:buClr>
                <a:srgbClr val="737373"/>
              </a:buClr>
              <a:buSzPct val="90000"/>
              <a:buNone/>
            </a:pPr>
            <a:r>
              <a:rPr lang="da-DK" sz="1800" dirty="0" smtClean="0">
                <a:solidFill>
                  <a:prstClr val="black"/>
                </a:solidFill>
              </a:rPr>
              <a:t>Nødvendige udgifter som følge af vandindvindinger</a:t>
            </a:r>
          </a:p>
          <a:p>
            <a:pPr marL="285750" lvl="0" indent="-285750">
              <a:buClr>
                <a:srgbClr val="737373"/>
              </a:buClr>
              <a:buSzPct val="90000"/>
              <a:buFont typeface="Arial" panose="020B0604020202020204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Kildepladser, boringer, </a:t>
            </a:r>
            <a:r>
              <a:rPr lang="da-DK" sz="1800" dirty="0" err="1" smtClean="0">
                <a:solidFill>
                  <a:prstClr val="black"/>
                </a:solidFill>
              </a:rPr>
              <a:t>råvandsledninger</a:t>
            </a:r>
            <a:r>
              <a:rPr lang="da-DK" sz="1800" dirty="0" smtClean="0">
                <a:solidFill>
                  <a:prstClr val="black"/>
                </a:solidFill>
              </a:rPr>
              <a:t> og vandværker</a:t>
            </a:r>
          </a:p>
          <a:p>
            <a:pPr marL="285750" lvl="0" indent="-285750">
              <a:buClr>
                <a:srgbClr val="737373"/>
              </a:buClr>
              <a:buSzPct val="90000"/>
              <a:buFont typeface="Arial" panose="020B0604020202020204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Skal have søgt om tilladelse til vandindvinding inden 1. marts 2016</a:t>
            </a:r>
          </a:p>
          <a:p>
            <a:pPr marL="285750" lvl="0" indent="-285750">
              <a:buClr>
                <a:srgbClr val="737373"/>
              </a:buClr>
              <a:buSzPct val="90000"/>
              <a:buFont typeface="Arial" panose="020B0604020202020204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Væsentlig forøgelse af årlige drifts- eller anlægsomkostninger</a:t>
            </a:r>
            <a:endParaRPr lang="da-DK" sz="1800" dirty="0" smtClean="0"/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46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Tillæg (§ 28)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>
              <a:buClr>
                <a:srgbClr val="737373"/>
              </a:buClr>
              <a:buSzPct val="90000"/>
              <a:buNone/>
            </a:pPr>
            <a:r>
              <a:rPr lang="da-DK" sz="1800" dirty="0" smtClean="0">
                <a:solidFill>
                  <a:prstClr val="black"/>
                </a:solidFill>
              </a:rPr>
              <a:t>Dækning af driftsunderskud</a:t>
            </a:r>
          </a:p>
          <a:p>
            <a:pPr marL="285750" lvl="0" indent="-285750">
              <a:buClr>
                <a:srgbClr val="737373"/>
              </a:buClr>
              <a:buSzPct val="90000"/>
              <a:buFont typeface="Arial" panose="020B0604020202020204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Forhøjelse i et eller to år inden for en fireårig periode</a:t>
            </a:r>
          </a:p>
          <a:p>
            <a:pPr marL="285750" lvl="0" indent="-285750">
              <a:buClr>
                <a:srgbClr val="737373"/>
              </a:buClr>
              <a:buSzPct val="90000"/>
              <a:buFont typeface="Arial" panose="020B0604020202020204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Tilsvarende reduktion inden for den fireårige periode</a:t>
            </a:r>
          </a:p>
          <a:p>
            <a:pPr marL="285750" lvl="0" indent="-285750">
              <a:buClr>
                <a:srgbClr val="737373"/>
              </a:buClr>
              <a:buSzPct val="90000"/>
              <a:buFont typeface="Arial" panose="020B0604020202020204" pitchFamily="34" charset="0"/>
              <a:buChar char="•"/>
            </a:pPr>
            <a:r>
              <a:rPr lang="da-DK" sz="1800" dirty="0" smtClean="0">
                <a:solidFill>
                  <a:prstClr val="black"/>
                </a:solidFill>
              </a:rPr>
              <a:t>Ansøg senest 15. april 2017</a:t>
            </a:r>
            <a:endParaRPr lang="da-DK" sz="1800" dirty="0" smtClean="0"/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81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a-DK" dirty="0" smtClean="0">
                <a:latin typeface="Cambria" charset="0"/>
              </a:rPr>
              <a:t>Medfinansiering af klimatilpasningsprojekter</a:t>
            </a:r>
            <a:endParaRPr lang="da-DK" dirty="0">
              <a:latin typeface="Cambria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52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6" y="555625"/>
            <a:ext cx="7346949" cy="698500"/>
          </a:xfrm>
        </p:spPr>
        <p:txBody>
          <a:bodyPr>
            <a:normAutofit/>
          </a:bodyPr>
          <a:lstStyle/>
          <a:p>
            <a:pPr eaLnBrk="1" hangingPunct="1"/>
            <a:r>
              <a:rPr lang="da-DK" dirty="0" smtClean="0">
                <a:latin typeface="Cambria" charset="0"/>
              </a:rPr>
              <a:t>Klimatilpasningsprojekter 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9" y="1414462"/>
            <a:ext cx="7345436" cy="2741464"/>
          </a:xfrm>
        </p:spPr>
        <p:txBody>
          <a:bodyPr/>
          <a:lstStyle/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900" dirty="0" smtClean="0">
                <a:solidFill>
                  <a:prstClr val="black"/>
                </a:solidFill>
              </a:rPr>
              <a:t>Særskilt bekendtgørelse </a:t>
            </a:r>
            <a:r>
              <a:rPr lang="da-DK" sz="1900" dirty="0" smtClean="0">
                <a:solidFill>
                  <a:schemeClr val="bg2"/>
                </a:solidFill>
              </a:rPr>
              <a:t>(</a:t>
            </a:r>
            <a:r>
              <a:rPr lang="da-DK" sz="1800" dirty="0" smtClean="0">
                <a:solidFill>
                  <a:schemeClr val="bg2"/>
                </a:solidFill>
              </a:rPr>
              <a:t>Bkg. nr. </a:t>
            </a:r>
            <a:r>
              <a:rPr lang="da-DK" sz="1800" dirty="0">
                <a:solidFill>
                  <a:schemeClr val="bg2"/>
                </a:solidFill>
              </a:rPr>
              <a:t>159 af </a:t>
            </a:r>
            <a:r>
              <a:rPr lang="da-DK" sz="1800" dirty="0" smtClean="0">
                <a:solidFill>
                  <a:schemeClr val="bg2"/>
                </a:solidFill>
              </a:rPr>
              <a:t>26/02/2016)</a:t>
            </a:r>
          </a:p>
          <a:p>
            <a:pPr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dirty="0"/>
              <a:t>Intet generelt eller individuelt effektiviseringskrav til betaling til projektejers medfinansieringsprojekter 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43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Klimatilpasningsprojekter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9" y="1414463"/>
            <a:ext cx="7345436" cy="25971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sz="1800" dirty="0" smtClean="0"/>
              <a:t>Håndtering </a:t>
            </a:r>
            <a:r>
              <a:rPr lang="da-DK" sz="1800" dirty="0"/>
              <a:t>af tag- og overfladevand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 smtClean="0"/>
              <a:t>Investeringer</a:t>
            </a:r>
            <a:r>
              <a:rPr lang="da-DK" sz="1800" dirty="0"/>
              <a:t>, drift og vedligeholdelse samt omkostninger til retablering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 smtClean="0"/>
              <a:t>Alle </a:t>
            </a:r>
            <a:r>
              <a:rPr lang="da-DK" sz="1800" dirty="0"/>
              <a:t>projektets meromkostninger til projekter i vandløb i landzone og sommerhusområder samt projekter i rekreative områder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/>
              <a:t>75 % af projektejers samlede investeringsomkostninger til projekter i vandløb i byzone og projekter i og på veje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63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Tidslinje for økonomiske rammer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94000"/>
              </a:lnSpc>
              <a:defRPr/>
            </a:pPr>
            <a:r>
              <a:rPr lang="da-DK" b="1" u="sng" dirty="0">
                <a:solidFill>
                  <a:srgbClr val="DADADA"/>
                </a:solidFill>
                <a:latin typeface="Cambria" pitchFamily="18" charset="0"/>
              </a:rPr>
              <a:t>Den 15. </a:t>
            </a:r>
            <a:r>
              <a:rPr lang="da-DK" b="1" u="sng" smtClean="0">
                <a:solidFill>
                  <a:srgbClr val="DADADA"/>
                </a:solidFill>
                <a:latin typeface="Cambria" pitchFamily="18" charset="0"/>
              </a:rPr>
              <a:t>maj</a:t>
            </a:r>
            <a:endParaRPr lang="da-DK" b="1" u="sng" dirty="0" smtClean="0">
              <a:solidFill>
                <a:srgbClr val="DADADA"/>
              </a:solidFill>
              <a:latin typeface="Cambria" pitchFamily="18" charset="0"/>
            </a:endParaRPr>
          </a:p>
        </p:txBody>
      </p:sp>
      <p:grpSp>
        <p:nvGrpSpPr>
          <p:cNvPr id="6" name="Grupper 20"/>
          <p:cNvGrpSpPr>
            <a:grpSpLocks/>
          </p:cNvGrpSpPr>
          <p:nvPr/>
        </p:nvGrpSpPr>
        <p:grpSpPr bwMode="auto">
          <a:xfrm>
            <a:off x="365125" y="1360487"/>
            <a:ext cx="3990851" cy="1355726"/>
            <a:chOff x="364717" y="1131589"/>
            <a:chExt cx="3274449" cy="1354741"/>
          </a:xfrm>
        </p:grpSpPr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364717" y="1131590"/>
              <a:ext cx="1626872" cy="1354740"/>
            </a:xfrm>
            <a:custGeom>
              <a:avLst/>
              <a:gdLst>
                <a:gd name="T0" fmla="*/ 0 w 4850"/>
                <a:gd name="T1" fmla="*/ 2147483647 h 4038"/>
                <a:gd name="T2" fmla="*/ 2147483647 w 4850"/>
                <a:gd name="T3" fmla="*/ 2147483647 h 4038"/>
                <a:gd name="T4" fmla="*/ 2147483647 w 4850"/>
                <a:gd name="T5" fmla="*/ 2147483647 h 4038"/>
                <a:gd name="T6" fmla="*/ 2147483647 w 4850"/>
                <a:gd name="T7" fmla="*/ 0 h 4038"/>
                <a:gd name="T8" fmla="*/ 0 w 4850"/>
                <a:gd name="T9" fmla="*/ 0 h 4038"/>
                <a:gd name="T10" fmla="*/ 0 w 4850"/>
                <a:gd name="T11" fmla="*/ 2147483647 h 4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0"/>
                <a:gd name="T19" fmla="*/ 0 h 4038"/>
                <a:gd name="T20" fmla="*/ 4850 w 4850"/>
                <a:gd name="T21" fmla="*/ 4038 h 4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0" h="4038">
                  <a:moveTo>
                    <a:pt x="0" y="4037"/>
                  </a:moveTo>
                  <a:lnTo>
                    <a:pt x="4369" y="4037"/>
                  </a:lnTo>
                  <a:lnTo>
                    <a:pt x="4849" y="2035"/>
                  </a:lnTo>
                  <a:lnTo>
                    <a:pt x="4369" y="0"/>
                  </a:lnTo>
                  <a:lnTo>
                    <a:pt x="0" y="0"/>
                  </a:lnTo>
                  <a:lnTo>
                    <a:pt x="0" y="4037"/>
                  </a:lnTo>
                </a:path>
              </a:pathLst>
            </a:custGeom>
            <a:solidFill>
              <a:srgbClr val="8DA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93600" rIns="144000" bIns="93600" anchor="ctr"/>
            <a:lstStyle/>
            <a:p>
              <a:r>
                <a:rPr lang="da-DK" sz="1600" b="1" u="sng" dirty="0" smtClean="0">
                  <a:solidFill>
                    <a:srgbClr val="000000"/>
                  </a:solidFill>
                </a:rPr>
                <a:t>Den 1. marts</a:t>
              </a:r>
            </a:p>
            <a:p>
              <a:r>
                <a:rPr lang="da-DK" sz="1600" dirty="0" err="1" smtClean="0">
                  <a:solidFill>
                    <a:srgbClr val="000000"/>
                  </a:solidFill>
                </a:rPr>
                <a:t>VandData</a:t>
              </a:r>
              <a:r>
                <a:rPr lang="da-DK" sz="1600" dirty="0" smtClean="0">
                  <a:solidFill>
                    <a:srgbClr val="000000"/>
                  </a:solidFill>
                </a:rPr>
                <a:t> åbnede for indberetning.</a:t>
              </a:r>
              <a:endParaRPr lang="da-DK" sz="1600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901371" y="1131589"/>
              <a:ext cx="1737795" cy="1354740"/>
            </a:xfrm>
            <a:custGeom>
              <a:avLst/>
              <a:gdLst>
                <a:gd name="T0" fmla="*/ 2147483647 w 5181"/>
                <a:gd name="T1" fmla="*/ 2147483647 h 4038"/>
                <a:gd name="T2" fmla="*/ 0 w 5181"/>
                <a:gd name="T3" fmla="*/ 2147483647 h 4038"/>
                <a:gd name="T4" fmla="*/ 2147483647 w 5181"/>
                <a:gd name="T5" fmla="*/ 2147483647 h 4038"/>
                <a:gd name="T6" fmla="*/ 2147483647 w 5181"/>
                <a:gd name="T7" fmla="*/ 2147483647 h 4038"/>
                <a:gd name="T8" fmla="*/ 2147483647 w 5181"/>
                <a:gd name="T9" fmla="*/ 0 h 4038"/>
                <a:gd name="T10" fmla="*/ 0 w 5181"/>
                <a:gd name="T11" fmla="*/ 0 h 4038"/>
                <a:gd name="T12" fmla="*/ 2147483647 w 5181"/>
                <a:gd name="T13" fmla="*/ 2147483647 h 40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81"/>
                <a:gd name="T22" fmla="*/ 0 h 4038"/>
                <a:gd name="T23" fmla="*/ 5181 w 5181"/>
                <a:gd name="T24" fmla="*/ 4038 h 40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81" h="4038">
                  <a:moveTo>
                    <a:pt x="480" y="2035"/>
                  </a:moveTo>
                  <a:lnTo>
                    <a:pt x="0" y="4037"/>
                  </a:lnTo>
                  <a:lnTo>
                    <a:pt x="4683" y="4037"/>
                  </a:lnTo>
                  <a:lnTo>
                    <a:pt x="5180" y="2035"/>
                  </a:lnTo>
                  <a:lnTo>
                    <a:pt x="4683" y="0"/>
                  </a:lnTo>
                  <a:lnTo>
                    <a:pt x="0" y="0"/>
                  </a:lnTo>
                  <a:lnTo>
                    <a:pt x="480" y="203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88000" tIns="93600" rIns="216000" bIns="93600" anchor="ctr"/>
            <a:lstStyle/>
            <a:p>
              <a:pPr>
                <a:lnSpc>
                  <a:spcPct val="94000"/>
                </a:lnSpc>
                <a:defRPr/>
              </a:pPr>
              <a:r>
                <a:rPr lang="da-DK" sz="1600" b="1" u="sng" dirty="0" smtClean="0">
                  <a:solidFill>
                    <a:schemeClr val="bg1"/>
                  </a:solidFill>
                  <a:latin typeface="Cambria" pitchFamily="18" charset="0"/>
                </a:rPr>
                <a:t>Den </a:t>
              </a:r>
              <a:r>
                <a:rPr lang="da-DK" sz="1600" b="1" u="sng" dirty="0">
                  <a:solidFill>
                    <a:schemeClr val="bg1"/>
                  </a:solidFill>
                  <a:latin typeface="Cambria" pitchFamily="18" charset="0"/>
                </a:rPr>
                <a:t>15. </a:t>
              </a:r>
              <a:r>
                <a:rPr lang="da-DK" sz="1600" b="1" u="sng" dirty="0" smtClean="0">
                  <a:solidFill>
                    <a:schemeClr val="bg1"/>
                  </a:solidFill>
                  <a:latin typeface="Cambria" pitchFamily="18" charset="0"/>
                </a:rPr>
                <a:t>april</a:t>
              </a:r>
              <a:endParaRPr lang="da-DK" sz="1600" b="1" u="sng" dirty="0">
                <a:solidFill>
                  <a:schemeClr val="bg1"/>
                </a:solidFill>
                <a:latin typeface="Cambria" pitchFamily="18" charset="0"/>
              </a:endParaRPr>
            </a:p>
            <a:p>
              <a:pPr>
                <a:lnSpc>
                  <a:spcPct val="94000"/>
                </a:lnSpc>
                <a:defRPr/>
              </a:pPr>
              <a:r>
                <a:rPr lang="da-DK" sz="1600" dirty="0" smtClean="0">
                  <a:solidFill>
                    <a:schemeClr val="bg1"/>
                  </a:solidFill>
                  <a:latin typeface="Cambria" pitchFamily="18" charset="0"/>
                </a:rPr>
                <a:t>Indberetnings-frist.</a:t>
              </a:r>
              <a:endParaRPr lang="da-DK" sz="1600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grpSp>
        <p:nvGrpSpPr>
          <p:cNvPr id="12" name="Grupper 19"/>
          <p:cNvGrpSpPr>
            <a:grpSpLocks/>
          </p:cNvGrpSpPr>
          <p:nvPr/>
        </p:nvGrpSpPr>
        <p:grpSpPr bwMode="auto">
          <a:xfrm>
            <a:off x="365124" y="3160712"/>
            <a:ext cx="7591251" cy="1355726"/>
            <a:chOff x="364717" y="2859781"/>
            <a:chExt cx="6582915" cy="1354741"/>
          </a:xfrm>
        </p:grpSpPr>
        <p:sp>
          <p:nvSpPr>
            <p:cNvPr id="13" name="Freeform 6"/>
            <p:cNvSpPr>
              <a:spLocks noChangeArrowheads="1"/>
            </p:cNvSpPr>
            <p:nvPr/>
          </p:nvSpPr>
          <p:spPr bwMode="auto">
            <a:xfrm>
              <a:off x="364717" y="2859782"/>
              <a:ext cx="1626872" cy="1354740"/>
            </a:xfrm>
            <a:custGeom>
              <a:avLst/>
              <a:gdLst>
                <a:gd name="T0" fmla="*/ 0 w 4850"/>
                <a:gd name="T1" fmla="*/ 2147483647 h 4038"/>
                <a:gd name="T2" fmla="*/ 2147483647 w 4850"/>
                <a:gd name="T3" fmla="*/ 2147483647 h 4038"/>
                <a:gd name="T4" fmla="*/ 2147483647 w 4850"/>
                <a:gd name="T5" fmla="*/ 2147483647 h 4038"/>
                <a:gd name="T6" fmla="*/ 2147483647 w 4850"/>
                <a:gd name="T7" fmla="*/ 0 h 4038"/>
                <a:gd name="T8" fmla="*/ 0 w 4850"/>
                <a:gd name="T9" fmla="*/ 0 h 4038"/>
                <a:gd name="T10" fmla="*/ 0 w 4850"/>
                <a:gd name="T11" fmla="*/ 2147483647 h 4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50"/>
                <a:gd name="T19" fmla="*/ 0 h 4038"/>
                <a:gd name="T20" fmla="*/ 4850 w 4850"/>
                <a:gd name="T21" fmla="*/ 4038 h 4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50" h="4038">
                  <a:moveTo>
                    <a:pt x="0" y="4037"/>
                  </a:moveTo>
                  <a:lnTo>
                    <a:pt x="4369" y="4037"/>
                  </a:lnTo>
                  <a:lnTo>
                    <a:pt x="4849" y="2035"/>
                  </a:lnTo>
                  <a:lnTo>
                    <a:pt x="4369" y="0"/>
                  </a:lnTo>
                  <a:lnTo>
                    <a:pt x="0" y="0"/>
                  </a:lnTo>
                  <a:lnTo>
                    <a:pt x="0" y="4037"/>
                  </a:lnTo>
                </a:path>
              </a:pathLst>
            </a:custGeom>
            <a:solidFill>
              <a:srgbClr val="8DA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93600" rIns="144000" bIns="93600" anchor="ctr"/>
            <a:lstStyle/>
            <a:p>
              <a:r>
                <a:rPr lang="da-DK" sz="1600" b="1" u="sng" dirty="0" smtClean="0">
                  <a:solidFill>
                    <a:srgbClr val="000000"/>
                  </a:solidFill>
                </a:rPr>
                <a:t>August –september</a:t>
              </a:r>
            </a:p>
            <a:p>
              <a:r>
                <a:rPr lang="da-DK" sz="1600" dirty="0" smtClean="0">
                  <a:solidFill>
                    <a:srgbClr val="000000"/>
                  </a:solidFill>
                </a:rPr>
                <a:t>Udkast til afgørelse. Høring.</a:t>
              </a:r>
              <a:endParaRPr lang="da-DK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7"/>
            <p:cNvSpPr>
              <a:spLocks noChangeArrowheads="1"/>
            </p:cNvSpPr>
            <p:nvPr/>
          </p:nvSpPr>
          <p:spPr bwMode="auto">
            <a:xfrm>
              <a:off x="1907288" y="2859781"/>
              <a:ext cx="1731878" cy="1354740"/>
            </a:xfrm>
            <a:custGeom>
              <a:avLst/>
              <a:gdLst>
                <a:gd name="T0" fmla="*/ 2147483647 w 5164"/>
                <a:gd name="T1" fmla="*/ 2147483647 h 4038"/>
                <a:gd name="T2" fmla="*/ 0 w 5164"/>
                <a:gd name="T3" fmla="*/ 2147483647 h 4038"/>
                <a:gd name="T4" fmla="*/ 2147483647 w 5164"/>
                <a:gd name="T5" fmla="*/ 2147483647 h 4038"/>
                <a:gd name="T6" fmla="*/ 2147483647 w 5164"/>
                <a:gd name="T7" fmla="*/ 2147483647 h 4038"/>
                <a:gd name="T8" fmla="*/ 2147483647 w 5164"/>
                <a:gd name="T9" fmla="*/ 0 h 4038"/>
                <a:gd name="T10" fmla="*/ 0 w 5164"/>
                <a:gd name="T11" fmla="*/ 0 h 4038"/>
                <a:gd name="T12" fmla="*/ 2147483647 w 5164"/>
                <a:gd name="T13" fmla="*/ 2147483647 h 40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64"/>
                <a:gd name="T22" fmla="*/ 0 h 4038"/>
                <a:gd name="T23" fmla="*/ 5164 w 5164"/>
                <a:gd name="T24" fmla="*/ 4038 h 40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64" h="4038">
                  <a:moveTo>
                    <a:pt x="480" y="2035"/>
                  </a:moveTo>
                  <a:lnTo>
                    <a:pt x="0" y="4037"/>
                  </a:lnTo>
                  <a:lnTo>
                    <a:pt x="4684" y="4037"/>
                  </a:lnTo>
                  <a:lnTo>
                    <a:pt x="5163" y="2035"/>
                  </a:lnTo>
                  <a:lnTo>
                    <a:pt x="4684" y="0"/>
                  </a:lnTo>
                  <a:lnTo>
                    <a:pt x="0" y="0"/>
                  </a:lnTo>
                  <a:lnTo>
                    <a:pt x="480" y="2035"/>
                  </a:lnTo>
                </a:path>
              </a:pathLst>
            </a:custGeom>
            <a:solidFill>
              <a:srgbClr val="8DA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88000" tIns="93600" rIns="216000" bIns="93600" anchor="ctr"/>
            <a:lstStyle/>
            <a:p>
              <a:pPr>
                <a:lnSpc>
                  <a:spcPct val="94000"/>
                </a:lnSpc>
              </a:pPr>
              <a:r>
                <a:rPr lang="da-DK" sz="1600" b="1" u="sng" dirty="0" smtClean="0"/>
                <a:t>15. september</a:t>
              </a:r>
            </a:p>
            <a:p>
              <a:pPr>
                <a:lnSpc>
                  <a:spcPct val="94000"/>
                </a:lnSpc>
              </a:pPr>
              <a:r>
                <a:rPr lang="da-DK" sz="1600" dirty="0" smtClean="0"/>
                <a:t>Sidste frist for udsendelse af udkast.</a:t>
              </a:r>
              <a:endParaRPr lang="da-DK" sz="1600" dirty="0"/>
            </a:p>
          </p:txBody>
        </p:sp>
        <p:sp>
          <p:nvSpPr>
            <p:cNvPr id="15" name="Freeform 8"/>
            <p:cNvSpPr>
              <a:spLocks noChangeArrowheads="1"/>
            </p:cNvSpPr>
            <p:nvPr/>
          </p:nvSpPr>
          <p:spPr bwMode="auto">
            <a:xfrm>
              <a:off x="3556343" y="2859782"/>
              <a:ext cx="1737795" cy="1354740"/>
            </a:xfrm>
            <a:custGeom>
              <a:avLst/>
              <a:gdLst>
                <a:gd name="T0" fmla="*/ 2147483647 w 5181"/>
                <a:gd name="T1" fmla="*/ 2147483647 h 4038"/>
                <a:gd name="T2" fmla="*/ 0 w 5181"/>
                <a:gd name="T3" fmla="*/ 2147483647 h 4038"/>
                <a:gd name="T4" fmla="*/ 2147483647 w 5181"/>
                <a:gd name="T5" fmla="*/ 2147483647 h 4038"/>
                <a:gd name="T6" fmla="*/ 2147483647 w 5181"/>
                <a:gd name="T7" fmla="*/ 2147483647 h 4038"/>
                <a:gd name="T8" fmla="*/ 2147483647 w 5181"/>
                <a:gd name="T9" fmla="*/ 0 h 4038"/>
                <a:gd name="T10" fmla="*/ 0 w 5181"/>
                <a:gd name="T11" fmla="*/ 0 h 4038"/>
                <a:gd name="T12" fmla="*/ 2147483647 w 5181"/>
                <a:gd name="T13" fmla="*/ 2147483647 h 40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81"/>
                <a:gd name="T22" fmla="*/ 0 h 4038"/>
                <a:gd name="T23" fmla="*/ 5181 w 5181"/>
                <a:gd name="T24" fmla="*/ 4038 h 40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81" h="4038">
                  <a:moveTo>
                    <a:pt x="480" y="2035"/>
                  </a:moveTo>
                  <a:lnTo>
                    <a:pt x="0" y="4037"/>
                  </a:lnTo>
                  <a:lnTo>
                    <a:pt x="4683" y="4037"/>
                  </a:lnTo>
                  <a:lnTo>
                    <a:pt x="5180" y="2035"/>
                  </a:lnTo>
                  <a:lnTo>
                    <a:pt x="4683" y="0"/>
                  </a:lnTo>
                  <a:lnTo>
                    <a:pt x="0" y="0"/>
                  </a:lnTo>
                  <a:lnTo>
                    <a:pt x="480" y="2035"/>
                  </a:lnTo>
                </a:path>
              </a:pathLst>
            </a:custGeom>
            <a:solidFill>
              <a:srgbClr val="8DA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88000" tIns="93600" rIns="216000" bIns="93600" anchor="ctr"/>
            <a:lstStyle/>
            <a:p>
              <a:pPr>
                <a:lnSpc>
                  <a:spcPct val="94000"/>
                </a:lnSpc>
              </a:pPr>
              <a:r>
                <a:rPr lang="da-DK" sz="1600" b="1" u="sng" dirty="0" smtClean="0"/>
                <a:t>September- oktober</a:t>
              </a:r>
              <a:endParaRPr lang="da-DK" sz="1600" b="1" u="sng" dirty="0"/>
            </a:p>
            <a:p>
              <a:pPr>
                <a:lnSpc>
                  <a:spcPct val="94000"/>
                </a:lnSpc>
              </a:pPr>
              <a:r>
                <a:rPr lang="da-DK" sz="1600" dirty="0" smtClean="0"/>
                <a:t>Behandling af høringssvar. Afgørelse sendes.</a:t>
              </a:r>
              <a:endParaRPr lang="da-DK" sz="1600" dirty="0"/>
            </a:p>
          </p:txBody>
        </p:sp>
        <p:sp>
          <p:nvSpPr>
            <p:cNvPr id="16" name="Freeform 9"/>
            <p:cNvSpPr>
              <a:spLocks noChangeArrowheads="1"/>
            </p:cNvSpPr>
            <p:nvPr/>
          </p:nvSpPr>
          <p:spPr bwMode="auto">
            <a:xfrm>
              <a:off x="5209837" y="2859782"/>
              <a:ext cx="1737795" cy="1354740"/>
            </a:xfrm>
            <a:custGeom>
              <a:avLst/>
              <a:gdLst>
                <a:gd name="T0" fmla="*/ 2147483647 w 5181"/>
                <a:gd name="T1" fmla="*/ 2147483647 h 4038"/>
                <a:gd name="T2" fmla="*/ 0 w 5181"/>
                <a:gd name="T3" fmla="*/ 2147483647 h 4038"/>
                <a:gd name="T4" fmla="*/ 2147483647 w 5181"/>
                <a:gd name="T5" fmla="*/ 2147483647 h 4038"/>
                <a:gd name="T6" fmla="*/ 2147483647 w 5181"/>
                <a:gd name="T7" fmla="*/ 2147483647 h 4038"/>
                <a:gd name="T8" fmla="*/ 2147483647 w 5181"/>
                <a:gd name="T9" fmla="*/ 0 h 4038"/>
                <a:gd name="T10" fmla="*/ 0 w 5181"/>
                <a:gd name="T11" fmla="*/ 0 h 4038"/>
                <a:gd name="T12" fmla="*/ 2147483647 w 5181"/>
                <a:gd name="T13" fmla="*/ 2147483647 h 40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81"/>
                <a:gd name="T22" fmla="*/ 0 h 4038"/>
                <a:gd name="T23" fmla="*/ 5181 w 5181"/>
                <a:gd name="T24" fmla="*/ 4038 h 40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81" h="4038">
                  <a:moveTo>
                    <a:pt x="497" y="2035"/>
                  </a:moveTo>
                  <a:lnTo>
                    <a:pt x="0" y="4037"/>
                  </a:lnTo>
                  <a:lnTo>
                    <a:pt x="4717" y="4037"/>
                  </a:lnTo>
                  <a:lnTo>
                    <a:pt x="5180" y="2035"/>
                  </a:lnTo>
                  <a:lnTo>
                    <a:pt x="4717" y="0"/>
                  </a:lnTo>
                  <a:lnTo>
                    <a:pt x="0" y="0"/>
                  </a:lnTo>
                  <a:lnTo>
                    <a:pt x="497" y="203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88000" tIns="93600" rIns="216000" bIns="93600" anchor="ctr"/>
            <a:lstStyle/>
            <a:p>
              <a:pPr>
                <a:lnSpc>
                  <a:spcPct val="94000"/>
                </a:lnSpc>
              </a:pPr>
              <a:r>
                <a:rPr lang="da-DK" sz="1600" b="1" u="sng" dirty="0" smtClean="0">
                  <a:solidFill>
                    <a:srgbClr val="DADADA"/>
                  </a:solidFill>
                </a:rPr>
                <a:t>Den 15. oktober</a:t>
              </a:r>
            </a:p>
            <a:p>
              <a:pPr>
                <a:lnSpc>
                  <a:spcPct val="94000"/>
                </a:lnSpc>
              </a:pPr>
              <a:r>
                <a:rPr lang="da-DK" sz="1600" dirty="0" smtClean="0">
                  <a:solidFill>
                    <a:srgbClr val="DADADA"/>
                  </a:solidFill>
                </a:rPr>
                <a:t>Frist for afgørelser.</a:t>
              </a:r>
              <a:endParaRPr lang="da-DK" sz="1600" dirty="0">
                <a:solidFill>
                  <a:srgbClr val="DADAD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2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Klimatilpasningsprojekter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9" y="1414463"/>
            <a:ext cx="7345436" cy="25971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Aftalen om det alternative projekt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En kort beskrivelse samt økonomisk overslag for den billigst mulige sædvanlige afhjælpningsløsning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For privatejede alternative projekter endvidere en kommunal beslutning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Mulighed </a:t>
            </a:r>
            <a:r>
              <a:rPr lang="da-DK" dirty="0"/>
              <a:t>for forhåndsgodkendelse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11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Indberetning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dirty="0" smtClean="0"/>
              <a:t>Aftalen </a:t>
            </a:r>
            <a:r>
              <a:rPr lang="da-DK" sz="1800" dirty="0"/>
              <a:t>mellem jer og kommunen eller en privat part </a:t>
            </a:r>
            <a:r>
              <a:rPr lang="da-DK" sz="1800" dirty="0" smtClean="0"/>
              <a:t>(på www.ens.dk </a:t>
            </a:r>
            <a:r>
              <a:rPr lang="da-DK" sz="1800" dirty="0"/>
              <a:t>kan I finde en standardaftale) </a:t>
            </a:r>
            <a:endParaRPr lang="da-DK" sz="1800" dirty="0" smtClean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dirty="0" smtClean="0"/>
              <a:t>Hvis </a:t>
            </a:r>
            <a:r>
              <a:rPr lang="da-DK" sz="1800" dirty="0"/>
              <a:t>aftalen er indgået med en privat part, skal vi have en kopi af den kommunale </a:t>
            </a:r>
            <a:r>
              <a:rPr lang="da-DK" sz="1800" dirty="0" smtClean="0"/>
              <a:t>beslutning 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dirty="0" smtClean="0"/>
              <a:t>Dokumentation </a:t>
            </a:r>
            <a:r>
              <a:rPr lang="da-DK" sz="1800" dirty="0"/>
              <a:t>for afholdte udgifter til projektet (revisorerklæring) </a:t>
            </a:r>
            <a:endParaRPr lang="da-DK" sz="1800" dirty="0" smtClean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dirty="0" smtClean="0"/>
              <a:t>Beskrivelse </a:t>
            </a:r>
            <a:r>
              <a:rPr lang="da-DK" sz="1800" dirty="0"/>
              <a:t>af det alternative projekt </a:t>
            </a:r>
            <a:r>
              <a:rPr lang="da-DK" sz="1800" dirty="0" smtClean="0"/>
              <a:t>blandt andet </a:t>
            </a:r>
            <a:r>
              <a:rPr lang="da-DK" sz="1800" dirty="0"/>
              <a:t>formål og tiltag </a:t>
            </a:r>
            <a:endParaRPr lang="da-DK" sz="1800" dirty="0" smtClean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dirty="0" smtClean="0"/>
              <a:t>Beskrivelse </a:t>
            </a:r>
            <a:r>
              <a:rPr lang="da-DK" sz="1800" dirty="0"/>
              <a:t>af levetid samt serviceniveau eksempelvis T=100 år </a:t>
            </a:r>
            <a:endParaRPr lang="da-DK" sz="1800" dirty="0" smtClean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dirty="0" smtClean="0"/>
              <a:t>Kommunal </a:t>
            </a:r>
            <a:r>
              <a:rPr lang="da-DK" sz="1800" dirty="0"/>
              <a:t>risikokortlægning </a:t>
            </a:r>
          </a:p>
        </p:txBody>
      </p:sp>
    </p:spTree>
    <p:extLst>
      <p:ext uri="{BB962C8B-B14F-4D97-AF65-F5344CB8AC3E}">
        <p14:creationId xmlns:p14="http://schemas.microsoft.com/office/powerpoint/2010/main" val="10294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Indberetning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dirty="0"/>
              <a:t>Redegørelse for planzone 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dirty="0" smtClean="0"/>
              <a:t>Budget </a:t>
            </a:r>
            <a:r>
              <a:rPr lang="da-DK" sz="1800" dirty="0"/>
              <a:t>for det alternative projekt med fordeling af omkostninger på drift og anlæg samt fordeling mellem jer og projektejeren </a:t>
            </a:r>
            <a:endParaRPr lang="da-DK" sz="1800" dirty="0" smtClean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dirty="0" smtClean="0"/>
              <a:t>Begrundelse </a:t>
            </a:r>
            <a:r>
              <a:rPr lang="da-DK" sz="1800" dirty="0"/>
              <a:t>for fordelingen af omkostningerne </a:t>
            </a:r>
            <a:endParaRPr lang="da-DK" sz="1800" dirty="0" smtClean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dirty="0" smtClean="0"/>
              <a:t>Beskrivelse </a:t>
            </a:r>
            <a:r>
              <a:rPr lang="da-DK" sz="1800" dirty="0"/>
              <a:t>og økonomisk overslag for billigste sædvanlig afhjælpningsløsning med samme levetid og serviceniveau som klimaprojektet </a:t>
            </a:r>
            <a:endParaRPr lang="da-DK" sz="1800" dirty="0" smtClean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dirty="0" smtClean="0"/>
              <a:t>Oplysninger </a:t>
            </a:r>
            <a:r>
              <a:rPr lang="da-DK" sz="1800" dirty="0"/>
              <a:t>til vurdering af omkostningseffektivitet </a:t>
            </a:r>
            <a:endParaRPr lang="da-DK" sz="1800" dirty="0" smtClean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dirty="0" smtClean="0"/>
              <a:t>Oplysninger </a:t>
            </a:r>
            <a:r>
              <a:rPr lang="da-DK" sz="1800" dirty="0"/>
              <a:t>om hvorvidt projektet låne- eller kontantfinansieres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64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dsholder til tekst 8"/>
          <p:cNvSpPr>
            <a:spLocks noGrp="1"/>
          </p:cNvSpPr>
          <p:nvPr>
            <p:ph type="body" sz="quarter" idx="10"/>
          </p:nvPr>
        </p:nvSpPr>
        <p:spPr>
          <a:xfrm>
            <a:off x="750890" y="1085851"/>
            <a:ext cx="7615237" cy="285432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da-DK" dirty="0" smtClean="0">
                <a:latin typeface="Cambria" charset="0"/>
              </a:rPr>
              <a:t>Indberetning</a:t>
            </a:r>
          </a:p>
          <a:p>
            <a:pPr>
              <a:spcBef>
                <a:spcPct val="0"/>
              </a:spcBef>
            </a:pPr>
            <a:r>
              <a:rPr lang="da-DK" dirty="0" smtClean="0">
                <a:solidFill>
                  <a:schemeClr val="bg1"/>
                </a:solidFill>
                <a:latin typeface="Cambria" charset="0"/>
              </a:rPr>
              <a:t>Hvornår og hvad?</a:t>
            </a:r>
            <a:endParaRPr lang="da-DK" dirty="0">
              <a:solidFill>
                <a:schemeClr val="bg1"/>
              </a:solidFill>
              <a:latin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Indberetning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>
              <a:buClr>
                <a:srgbClr val="737373"/>
              </a:buClr>
              <a:buSzPct val="90000"/>
            </a:pPr>
            <a:r>
              <a:rPr lang="da-DK" dirty="0" smtClean="0">
                <a:solidFill>
                  <a:prstClr val="black"/>
                </a:solidFill>
              </a:rPr>
              <a:t>Tillæg - </a:t>
            </a:r>
            <a:r>
              <a:rPr lang="da-DK" u="sng" dirty="0" smtClean="0">
                <a:solidFill>
                  <a:prstClr val="black"/>
                </a:solidFill>
              </a:rPr>
              <a:t>generelt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dirty="0" smtClean="0">
                <a:solidFill>
                  <a:prstClr val="black"/>
                </a:solidFill>
              </a:rPr>
              <a:t>Indberettes samtidig med årsregnskabet</a:t>
            </a:r>
            <a:endParaRPr lang="da-DK" b="1" u="sng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dirty="0" smtClean="0"/>
              <a:t>Opgørelse over omkostninger fordelt på anlæg og drift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dirty="0" smtClean="0"/>
              <a:t>Opnås på baggrund af </a:t>
            </a:r>
            <a:r>
              <a:rPr lang="da-DK" i="1" dirty="0" smtClean="0"/>
              <a:t>afholdte</a:t>
            </a:r>
            <a:r>
              <a:rPr lang="da-DK" dirty="0" smtClean="0"/>
              <a:t> omkostninger</a:t>
            </a:r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36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9" y="1414463"/>
            <a:ext cx="7345436" cy="2597150"/>
          </a:xfrm>
        </p:spPr>
        <p:txBody>
          <a:bodyPr/>
          <a:lstStyle/>
          <a:p>
            <a:pPr lvl="0"/>
            <a:endParaRPr lang="da-DK" dirty="0"/>
          </a:p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25" y="267495"/>
            <a:ext cx="4331543" cy="402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0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6" y="555625"/>
            <a:ext cx="7346949" cy="698500"/>
          </a:xfrm>
        </p:spPr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Indberetning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9" y="1414463"/>
            <a:ext cx="7345436" cy="3029495"/>
          </a:xfrm>
        </p:spPr>
        <p:txBody>
          <a:bodyPr/>
          <a:lstStyle/>
          <a:p>
            <a:pPr marL="0" lvl="0" indent="0">
              <a:buClr>
                <a:srgbClr val="737373"/>
              </a:buClr>
              <a:buSzPct val="90000"/>
            </a:pPr>
            <a:r>
              <a:rPr lang="da-DK" dirty="0" smtClean="0"/>
              <a:t>HUSK!</a:t>
            </a:r>
          </a:p>
          <a:p>
            <a:pPr marL="0" lvl="0" indent="0">
              <a:buClr>
                <a:srgbClr val="737373"/>
              </a:buClr>
              <a:buSzPct val="90000"/>
            </a:pPr>
            <a:endParaRPr lang="da-DK" dirty="0"/>
          </a:p>
          <a:p>
            <a:pPr marL="0" lvl="0" indent="0" algn="ctr">
              <a:buClr>
                <a:srgbClr val="737373"/>
              </a:buClr>
              <a:buSzPct val="90000"/>
            </a:pPr>
            <a:r>
              <a:rPr lang="da-DK" b="1" dirty="0" smtClean="0">
                <a:solidFill>
                  <a:srgbClr val="FF0000"/>
                </a:solidFill>
              </a:rPr>
              <a:t>Løbende frist for ansøgning om forhåndsgodkendelse</a:t>
            </a:r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61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4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dsholder til tekst 8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da-DK" sz="7200" dirty="0" smtClean="0">
                <a:latin typeface="Cambria" charset="0"/>
              </a:rPr>
              <a:t>Ikke-påvirkelige omkostninger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  <a:latin typeface="Cambria" charset="0"/>
              </a:rPr>
              <a:t>Hvorfor og hvilke?</a:t>
            </a:r>
          </a:p>
          <a:p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b="1" dirty="0" smtClean="0"/>
              <a:t>Nikos Vourexacis – </a:t>
            </a:r>
            <a:r>
              <a:rPr lang="da-DK" dirty="0" smtClean="0"/>
              <a:t>7.-8. marts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52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5" y="555625"/>
            <a:ext cx="7346950" cy="698500"/>
          </a:xfrm>
        </p:spPr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Ikke-påvirkelige omkostninger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414463"/>
            <a:ext cx="7345436" cy="2597150"/>
          </a:xfrm>
        </p:spPr>
        <p:txBody>
          <a:bodyPr/>
          <a:lstStyle/>
          <a:p>
            <a:pPr marL="0" lvl="0" indent="0">
              <a:buClr>
                <a:srgbClr val="737373"/>
              </a:buClr>
              <a:buSzPct val="90000"/>
            </a:pPr>
            <a:endParaRPr lang="da-DK" sz="1900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737373"/>
              </a:buClr>
              <a:buSzPct val="90000"/>
            </a:pPr>
            <a:r>
              <a:rPr lang="da-DK" sz="1800" i="1" dirty="0" smtClean="0">
                <a:solidFill>
                  <a:prstClr val="black"/>
                </a:solidFill>
              </a:rPr>
              <a:t>”Omkostninger, som selskabet ikke kan påvirke eller kun kan påvirke marginalt”</a:t>
            </a:r>
            <a:endParaRPr lang="da-DK" sz="1800" b="1" i="1" u="sng" dirty="0" smtClean="0">
              <a:solidFill>
                <a:prstClr val="black"/>
              </a:solidFill>
            </a:endParaRPr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41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 økonomiske rammer i hovedtræk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Flerårige økonomiske rammer</a:t>
            </a:r>
          </a:p>
        </p:txBody>
      </p:sp>
    </p:spTree>
    <p:extLst>
      <p:ext uri="{BB962C8B-B14F-4D97-AF65-F5344CB8AC3E}">
        <p14:creationId xmlns:p14="http://schemas.microsoft.com/office/powerpoint/2010/main" val="14948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5" y="555625"/>
            <a:ext cx="7346950" cy="698500"/>
          </a:xfrm>
        </p:spPr>
        <p:txBody>
          <a:bodyPr/>
          <a:lstStyle/>
          <a:p>
            <a:r>
              <a:rPr lang="da-DK" dirty="0">
                <a:latin typeface="Cambria" charset="0"/>
              </a:rPr>
              <a:t>Ikke-påvirkelige omkostninger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347614"/>
            <a:ext cx="7345436" cy="3096343"/>
          </a:xfrm>
        </p:spPr>
        <p:txBody>
          <a:bodyPr/>
          <a:lstStyle/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dirty="0" smtClean="0"/>
          </a:p>
          <a:p>
            <a:pPr marL="0" lvl="0" indent="0" algn="ctr">
              <a:buClr>
                <a:srgbClr val="737373"/>
              </a:buClr>
              <a:buSzPct val="90000"/>
            </a:pPr>
            <a:r>
              <a:rPr lang="da-DK" b="1" dirty="0" smtClean="0">
                <a:solidFill>
                  <a:srgbClr val="FF0000"/>
                </a:solidFill>
              </a:rPr>
              <a:t>ØR-bekendtgørelsens § 9, stk. 4</a:t>
            </a:r>
          </a:p>
          <a:p>
            <a:pPr marL="0" lvl="0" indent="0" algn="ctr">
              <a:buClr>
                <a:srgbClr val="737373"/>
              </a:buClr>
              <a:buSzPct val="90000"/>
            </a:pPr>
            <a:r>
              <a:rPr lang="da-DK" sz="1800" b="1" dirty="0" smtClean="0">
                <a:solidFill>
                  <a:srgbClr val="FF0000"/>
                </a:solidFill>
              </a:rPr>
              <a:t>NB! Listen er udtømmende</a:t>
            </a:r>
          </a:p>
          <a:p>
            <a:pPr marL="0" lvl="0" indent="0" algn="ctr">
              <a:buClr>
                <a:srgbClr val="737373"/>
              </a:buClr>
              <a:buSzPct val="90000"/>
            </a:pPr>
            <a:endParaRPr lang="da-DK" sz="1800" b="1" dirty="0"/>
          </a:p>
        </p:txBody>
      </p:sp>
    </p:spTree>
    <p:extLst>
      <p:ext uri="{BB962C8B-B14F-4D97-AF65-F5344CB8AC3E}">
        <p14:creationId xmlns:p14="http://schemas.microsoft.com/office/powerpoint/2010/main" val="36099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5" y="555625"/>
            <a:ext cx="7346950" cy="698500"/>
          </a:xfrm>
        </p:spPr>
        <p:txBody>
          <a:bodyPr/>
          <a:lstStyle/>
          <a:p>
            <a:r>
              <a:rPr lang="da-DK" dirty="0">
                <a:latin typeface="Cambria" charset="0"/>
              </a:rPr>
              <a:t>Ikke-påvirkelige omkostninger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347614"/>
            <a:ext cx="7345436" cy="3096343"/>
          </a:xfrm>
        </p:spPr>
        <p:txBody>
          <a:bodyPr/>
          <a:lstStyle/>
          <a:p>
            <a:pPr marL="0" lvl="0" indent="0">
              <a:buClr>
                <a:srgbClr val="737373"/>
              </a:buClr>
              <a:buSzPct val="90000"/>
            </a:pPr>
            <a:r>
              <a:rPr lang="da-DK" sz="1900" b="1" dirty="0" smtClean="0">
                <a:solidFill>
                  <a:prstClr val="black"/>
                </a:solidFill>
              </a:rPr>
              <a:t>Hvilke?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/>
              <a:t>Omkostninger til akkumuleret restskat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/>
              <a:t>Afgift </a:t>
            </a:r>
            <a:r>
              <a:rPr lang="da-DK" sz="1800" dirty="0"/>
              <a:t>til </a:t>
            </a:r>
            <a:r>
              <a:rPr lang="da-DK" sz="1800" dirty="0" smtClean="0"/>
              <a:t>Forsyningssekretariatet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/>
              <a:t>Køb </a:t>
            </a:r>
            <a:r>
              <a:rPr lang="da-DK" sz="1800" dirty="0"/>
              <a:t>af produkter og ydelser fra andre vandselskaber reguleret af </a:t>
            </a:r>
            <a:r>
              <a:rPr lang="da-DK" sz="1800" dirty="0" smtClean="0"/>
              <a:t>vandsektorloven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/>
              <a:t>Skatter </a:t>
            </a:r>
            <a:r>
              <a:rPr lang="da-DK" sz="1800" dirty="0"/>
              <a:t>og </a:t>
            </a:r>
            <a:r>
              <a:rPr lang="da-DK" sz="1800" dirty="0" smtClean="0"/>
              <a:t>afgifter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/>
              <a:t>Tjenestemandspensioner</a:t>
            </a:r>
            <a:endParaRPr lang="da-DK" sz="18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48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5" y="555625"/>
            <a:ext cx="7346950" cy="698500"/>
          </a:xfrm>
        </p:spPr>
        <p:txBody>
          <a:bodyPr/>
          <a:lstStyle/>
          <a:p>
            <a:r>
              <a:rPr lang="da-DK" dirty="0">
                <a:latin typeface="Cambria" charset="0"/>
              </a:rPr>
              <a:t>Ikke-påvirkelige omkostninger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347614"/>
            <a:ext cx="7345436" cy="3096343"/>
          </a:xfrm>
        </p:spPr>
        <p:txBody>
          <a:bodyPr/>
          <a:lstStyle/>
          <a:p>
            <a:pPr marL="0" indent="0">
              <a:buClr>
                <a:srgbClr val="737373"/>
              </a:buClr>
              <a:buSzPct val="90000"/>
            </a:pPr>
            <a:r>
              <a:rPr lang="da-DK" sz="1900" b="1" dirty="0" smtClean="0">
                <a:solidFill>
                  <a:prstClr val="black"/>
                </a:solidFill>
              </a:rPr>
              <a:t>Hvilke?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/>
              <a:t>Erstatninger</a:t>
            </a:r>
            <a:endParaRPr lang="da-DK" sz="1800" dirty="0"/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/>
              <a:t>Vandsamarbejder </a:t>
            </a:r>
            <a:r>
              <a:rPr lang="da-DK" sz="1800" dirty="0"/>
              <a:t>etableret i medfør af § 48 i </a:t>
            </a:r>
            <a:r>
              <a:rPr lang="da-DK" sz="1800" dirty="0" smtClean="0"/>
              <a:t>vandforsyningsloven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/>
              <a:t>B</a:t>
            </a:r>
            <a:r>
              <a:rPr lang="da-DK" sz="1800" dirty="0" smtClean="0"/>
              <a:t>etaling </a:t>
            </a:r>
            <a:r>
              <a:rPr lang="da-DK" sz="1800" dirty="0"/>
              <a:t>til projektejers </a:t>
            </a:r>
            <a:r>
              <a:rPr lang="da-DK" sz="1800" dirty="0" smtClean="0"/>
              <a:t>medfinansieringsprojekter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/>
              <a:t>F</a:t>
            </a:r>
            <a:r>
              <a:rPr lang="da-DK" sz="1800" dirty="0" smtClean="0"/>
              <a:t>orce majeure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/>
              <a:t>Undersøgelsesudgifter </a:t>
            </a:r>
            <a:r>
              <a:rPr lang="da-DK" sz="1800" dirty="0"/>
              <a:t>i forbindelse med </a:t>
            </a:r>
            <a:r>
              <a:rPr lang="da-DK" sz="1800" dirty="0" smtClean="0"/>
              <a:t>fusion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r>
              <a:rPr lang="da-DK" sz="1800" dirty="0" smtClean="0"/>
              <a:t>Tillæg efter § 11, stk. 9 (vejbidrag) </a:t>
            </a: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43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5" y="555625"/>
            <a:ext cx="7346950" cy="698500"/>
          </a:xfrm>
        </p:spPr>
        <p:txBody>
          <a:bodyPr/>
          <a:lstStyle/>
          <a:p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347614"/>
            <a:ext cx="7345436" cy="3096343"/>
          </a:xfrm>
        </p:spPr>
        <p:txBody>
          <a:bodyPr/>
          <a:lstStyle/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dirty="0" smtClean="0"/>
          </a:p>
          <a:p>
            <a:pPr marL="0" lvl="0" indent="0" algn="ctr">
              <a:buClr>
                <a:srgbClr val="737373"/>
              </a:buClr>
              <a:buSzPct val="90000"/>
            </a:pPr>
            <a:endParaRPr lang="da-DK" b="1" dirty="0" smtClean="0">
              <a:solidFill>
                <a:srgbClr val="FF0000"/>
              </a:solidFill>
            </a:endParaRPr>
          </a:p>
          <a:p>
            <a:pPr marL="0" lvl="0" indent="0" algn="ctr">
              <a:buClr>
                <a:srgbClr val="737373"/>
              </a:buClr>
              <a:buSzPct val="90000"/>
            </a:pPr>
            <a:endParaRPr lang="da-DK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638"/>
            <a:ext cx="5616624" cy="388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9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9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tekst 7"/>
          <p:cNvSpPr>
            <a:spLocks noGrp="1"/>
          </p:cNvSpPr>
          <p:nvPr>
            <p:ph type="body" sz="quarter" idx="10"/>
          </p:nvPr>
        </p:nvSpPr>
        <p:spPr>
          <a:xfrm>
            <a:off x="755576" y="555526"/>
            <a:ext cx="7704782" cy="23844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da-DK" sz="8500" dirty="0" smtClean="0">
                <a:latin typeface="Cambria" charset="0"/>
              </a:rPr>
              <a:t>Tilknyttet virksomhed</a:t>
            </a:r>
            <a:endParaRPr lang="da-DK" sz="8500" dirty="0">
              <a:latin typeface="Cambria" charset="0"/>
            </a:endParaRPr>
          </a:p>
        </p:txBody>
      </p:sp>
      <p:sp>
        <p:nvSpPr>
          <p:cNvPr id="23554" name="Pladsholder til tekst 8"/>
          <p:cNvSpPr>
            <a:spLocks noGrp="1"/>
          </p:cNvSpPr>
          <p:nvPr>
            <p:ph type="body" sz="quarter" idx="11"/>
          </p:nvPr>
        </p:nvSpPr>
        <p:spPr>
          <a:xfrm>
            <a:off x="755650" y="3165475"/>
            <a:ext cx="7610475" cy="6302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a-DK" dirty="0">
              <a:latin typeface="Cambria" charset="0"/>
            </a:endParaRPr>
          </a:p>
        </p:txBody>
      </p:sp>
      <p:sp>
        <p:nvSpPr>
          <p:cNvPr id="23555" name="Pladsholder til tekst 12"/>
          <p:cNvSpPr>
            <a:spLocks noGrp="1"/>
          </p:cNvSpPr>
          <p:nvPr>
            <p:ph type="body" sz="quarter" idx="12"/>
          </p:nvPr>
        </p:nvSpPr>
        <p:spPr>
          <a:xfrm>
            <a:off x="755650" y="4019550"/>
            <a:ext cx="7610475" cy="207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a-DK" b="1" dirty="0" smtClean="0">
                <a:latin typeface="Calibri" charset="0"/>
                <a:cs typeface="Calibri" charset="0"/>
              </a:rPr>
              <a:t>Katrine Stagaard </a:t>
            </a:r>
            <a:r>
              <a:rPr lang="da-DK" dirty="0" smtClean="0">
                <a:latin typeface="Calibri" charset="0"/>
                <a:cs typeface="Calibri" charset="0"/>
              </a:rPr>
              <a:t>– 7.-8. marts 2017</a:t>
            </a:r>
            <a:endParaRPr lang="da-DK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a-DK" dirty="0" smtClean="0">
                <a:latin typeface="Cambria" charset="0"/>
              </a:rPr>
              <a:t>Positivliste</a:t>
            </a:r>
            <a:endParaRPr lang="da-DK" dirty="0">
              <a:latin typeface="Cambria" charset="0"/>
            </a:endParaRPr>
          </a:p>
          <a:p>
            <a:pPr>
              <a:spcBef>
                <a:spcPct val="0"/>
              </a:spcBef>
            </a:pPr>
            <a:r>
              <a:rPr lang="da-DK" sz="4400" dirty="0" smtClean="0">
                <a:solidFill>
                  <a:schemeClr val="bg1"/>
                </a:solidFill>
                <a:latin typeface="Cambria" charset="0"/>
              </a:rPr>
              <a:t>Hvad må udføres som tilknyttet virksomhed?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39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5" y="555625"/>
            <a:ext cx="7346950" cy="698500"/>
          </a:xfrm>
        </p:spPr>
        <p:txBody>
          <a:bodyPr/>
          <a:lstStyle/>
          <a:p>
            <a:r>
              <a:rPr lang="da-DK" dirty="0" smtClean="0">
                <a:latin typeface="Cambria" charset="0"/>
              </a:rPr>
              <a:t>Positivliste pr. 1. marts 2016 (1 af 3)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414462"/>
            <a:ext cx="7345436" cy="2741464"/>
          </a:xfrm>
        </p:spPr>
        <p:txBody>
          <a:bodyPr>
            <a:normAutofit lnSpcReduction="10000"/>
          </a:bodyPr>
          <a:lstStyle/>
          <a:p>
            <a:pPr marL="457200" lvl="0" indent="-457200">
              <a:buClr>
                <a:srgbClr val="737373"/>
              </a:buClr>
              <a:buSzPct val="90000"/>
              <a:buFont typeface="+mj-lt"/>
              <a:buAutoNum type="arabicPeriod"/>
            </a:pPr>
            <a:r>
              <a:rPr lang="da-DK" sz="2400" dirty="0" smtClean="0">
                <a:solidFill>
                  <a:prstClr val="black"/>
                </a:solidFill>
              </a:rPr>
              <a:t>Overkapacitet (uundgåelig fysisk driftsmæssig </a:t>
            </a:r>
            <a:r>
              <a:rPr lang="da-DK" sz="2400" dirty="0">
                <a:solidFill>
                  <a:prstClr val="black"/>
                </a:solidFill>
              </a:rPr>
              <a:t>og administrativ </a:t>
            </a:r>
            <a:r>
              <a:rPr lang="da-DK" sz="2400" dirty="0" smtClean="0">
                <a:solidFill>
                  <a:prstClr val="black"/>
                </a:solidFill>
              </a:rPr>
              <a:t>overkapacitet)</a:t>
            </a:r>
            <a:endParaRPr lang="da-DK" sz="2400" dirty="0">
              <a:solidFill>
                <a:prstClr val="black"/>
              </a:solidFill>
            </a:endParaRPr>
          </a:p>
          <a:p>
            <a:pPr marL="457200" lvl="0" indent="-457200">
              <a:buClr>
                <a:srgbClr val="737373"/>
              </a:buClr>
              <a:buSzPct val="90000"/>
              <a:buFont typeface="+mj-lt"/>
              <a:buAutoNum type="arabicPeriod"/>
            </a:pPr>
            <a:r>
              <a:rPr lang="da-DK" sz="2400" dirty="0">
                <a:solidFill>
                  <a:prstClr val="black"/>
                </a:solidFill>
              </a:rPr>
              <a:t>Særlig viden fra vandselskabets hovedvirksomhed</a:t>
            </a:r>
          </a:p>
          <a:p>
            <a:pPr marL="457200" lvl="0" indent="-457200">
              <a:buClr>
                <a:srgbClr val="737373"/>
              </a:buClr>
              <a:buSzPct val="90000"/>
              <a:buFont typeface="+mj-lt"/>
              <a:buAutoNum type="arabicPeriod"/>
            </a:pPr>
            <a:r>
              <a:rPr lang="da-DK" sz="2400" dirty="0">
                <a:solidFill>
                  <a:prstClr val="black"/>
                </a:solidFill>
              </a:rPr>
              <a:t>Salg af </a:t>
            </a:r>
            <a:r>
              <a:rPr lang="da-DK" sz="2400" dirty="0" smtClean="0">
                <a:solidFill>
                  <a:prstClr val="black"/>
                </a:solidFill>
              </a:rPr>
              <a:t>rettigheder til resultater </a:t>
            </a:r>
            <a:r>
              <a:rPr lang="da-DK" sz="2400" dirty="0">
                <a:solidFill>
                  <a:prstClr val="black"/>
                </a:solidFill>
              </a:rPr>
              <a:t>af udvikling fra udviklings- og demonstrationsvirksomhed</a:t>
            </a:r>
          </a:p>
          <a:p>
            <a:pPr marL="457200" lvl="0" indent="-457200">
              <a:buClr>
                <a:srgbClr val="737373"/>
              </a:buClr>
              <a:buSzPct val="90000"/>
              <a:buFont typeface="+mj-lt"/>
              <a:buAutoNum type="arabicPeriod"/>
            </a:pPr>
            <a:r>
              <a:rPr lang="da-DK" sz="2400" dirty="0">
                <a:solidFill>
                  <a:prstClr val="black"/>
                </a:solidFill>
              </a:rPr>
              <a:t>Vejafvandingsanlæg</a:t>
            </a:r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99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5" y="555625"/>
            <a:ext cx="7346950" cy="698500"/>
          </a:xfrm>
        </p:spPr>
        <p:txBody>
          <a:bodyPr/>
          <a:lstStyle/>
          <a:p>
            <a:r>
              <a:rPr lang="da-DK" dirty="0">
                <a:latin typeface="Cambria" charset="0"/>
              </a:rPr>
              <a:t>Positivliste pr. 1. marts 2016 </a:t>
            </a:r>
            <a:r>
              <a:rPr lang="da-DK" dirty="0" smtClean="0">
                <a:latin typeface="Cambria" charset="0"/>
              </a:rPr>
              <a:t>(2 </a:t>
            </a:r>
            <a:r>
              <a:rPr lang="da-DK" dirty="0">
                <a:latin typeface="Cambria" charset="0"/>
              </a:rPr>
              <a:t>af 3)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414462"/>
            <a:ext cx="7345436" cy="274146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Clr>
                <a:srgbClr val="737373"/>
              </a:buClr>
              <a:buSzPct val="90000"/>
              <a:tabLst>
                <a:tab pos="449263" algn="l"/>
              </a:tabLst>
            </a:pP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</a:t>
            </a:r>
            <a:r>
              <a:rPr lang="da-DK" sz="2400" dirty="0" smtClean="0">
                <a:solidFill>
                  <a:prstClr val="black"/>
                </a:solidFill>
              </a:rPr>
              <a:t>	Rottebekæmpelse </a:t>
            </a:r>
            <a:r>
              <a:rPr lang="da-DK" sz="2400" dirty="0">
                <a:solidFill>
                  <a:prstClr val="black"/>
                </a:solidFill>
              </a:rPr>
              <a:t>i </a:t>
            </a:r>
            <a:r>
              <a:rPr lang="da-DK" sz="2400" dirty="0" smtClean="0">
                <a:solidFill>
                  <a:prstClr val="black"/>
                </a:solidFill>
              </a:rPr>
              <a:t>eget forsyningsområde</a:t>
            </a:r>
            <a:endParaRPr lang="da-DK" sz="2400" dirty="0">
              <a:solidFill>
                <a:prstClr val="black"/>
              </a:solidFill>
            </a:endParaRPr>
          </a:p>
          <a:p>
            <a:pPr marL="449263" lvl="0" indent="-449263" defTabSz="449263">
              <a:buClr>
                <a:srgbClr val="737373"/>
              </a:buClr>
              <a:buSzPct val="90000"/>
              <a:buAutoNum type="arabicPeriod" startAt="6"/>
            </a:pPr>
            <a:r>
              <a:rPr lang="da-DK" sz="2400" dirty="0" smtClean="0">
                <a:solidFill>
                  <a:prstClr val="black"/>
                </a:solidFill>
              </a:rPr>
              <a:t>Drift </a:t>
            </a:r>
            <a:r>
              <a:rPr lang="da-DK" sz="2400" dirty="0">
                <a:solidFill>
                  <a:prstClr val="black"/>
                </a:solidFill>
              </a:rPr>
              <a:t>af </a:t>
            </a:r>
            <a:r>
              <a:rPr lang="da-DK" sz="2400" dirty="0" err="1">
                <a:solidFill>
                  <a:prstClr val="black"/>
                </a:solidFill>
              </a:rPr>
              <a:t>forrensningsanlæg</a:t>
            </a:r>
            <a:r>
              <a:rPr lang="da-DK" sz="2400" dirty="0">
                <a:solidFill>
                  <a:prstClr val="black"/>
                </a:solidFill>
              </a:rPr>
              <a:t> </a:t>
            </a:r>
            <a:r>
              <a:rPr lang="da-DK" sz="2400" dirty="0" smtClean="0">
                <a:solidFill>
                  <a:prstClr val="black"/>
                </a:solidFill>
              </a:rPr>
              <a:t>for offentlige og private institutioner og virksomheder</a:t>
            </a:r>
          </a:p>
          <a:p>
            <a:pPr marL="449263" lvl="0" indent="-449263" defTabSz="449263">
              <a:buClr>
                <a:srgbClr val="737373"/>
              </a:buClr>
              <a:buSzPct val="90000"/>
              <a:buAutoNum type="arabicPeriod" startAt="6"/>
            </a:pPr>
            <a:r>
              <a:rPr lang="da-DK" sz="2400" dirty="0">
                <a:solidFill>
                  <a:prstClr val="black"/>
                </a:solidFill>
              </a:rPr>
              <a:t>Teknisk bistand til </a:t>
            </a:r>
            <a:r>
              <a:rPr lang="da-DK" sz="2400" dirty="0" smtClean="0">
                <a:solidFill>
                  <a:prstClr val="black"/>
                </a:solidFill>
              </a:rPr>
              <a:t>kommunens </a:t>
            </a:r>
            <a:r>
              <a:rPr lang="da-DK" sz="2400" dirty="0">
                <a:solidFill>
                  <a:prstClr val="black"/>
                </a:solidFill>
              </a:rPr>
              <a:t>udarbejdelse af kommunale vandforsyningsplaner og spildevandsplaner</a:t>
            </a:r>
          </a:p>
          <a:p>
            <a:pPr marL="449263" lvl="0" indent="-449263">
              <a:buClr>
                <a:srgbClr val="737373"/>
              </a:buClr>
              <a:buSzPct val="90000"/>
              <a:tabLst>
                <a:tab pos="449263" algn="l"/>
              </a:tabLst>
            </a:pP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8.</a:t>
            </a:r>
            <a:r>
              <a:rPr lang="da-DK" sz="2400" dirty="0">
                <a:solidFill>
                  <a:prstClr val="black"/>
                </a:solidFill>
              </a:rPr>
              <a:t> </a:t>
            </a:r>
            <a:r>
              <a:rPr lang="da-DK" sz="2400" dirty="0" smtClean="0">
                <a:solidFill>
                  <a:prstClr val="black"/>
                </a:solidFill>
              </a:rPr>
              <a:t>   Afregning </a:t>
            </a:r>
            <a:r>
              <a:rPr lang="da-DK" sz="2400" dirty="0">
                <a:solidFill>
                  <a:prstClr val="black"/>
                </a:solidFill>
              </a:rPr>
              <a:t>og indberetning for spildevandsforsyninger, når dette foretages i forbindelse med vandforsyningers måleraflæsning i vandforsyningens eget forsyningsområde</a:t>
            </a:r>
          </a:p>
          <a:p>
            <a:pPr marL="0" lvl="0" indent="0">
              <a:buClr>
                <a:srgbClr val="737373"/>
              </a:buClr>
              <a:buSzPct val="90000"/>
              <a:tabLst>
                <a:tab pos="449263" algn="l"/>
              </a:tabLst>
            </a:pPr>
            <a:endParaRPr lang="da-DK" sz="2400" dirty="0">
              <a:solidFill>
                <a:prstClr val="black"/>
              </a:solidFill>
            </a:endParaRPr>
          </a:p>
          <a:p>
            <a:pPr lvl="0"/>
            <a:endParaRPr lang="da-DK" sz="2800" dirty="0"/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4030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5" y="555625"/>
            <a:ext cx="7346950" cy="698500"/>
          </a:xfrm>
        </p:spPr>
        <p:txBody>
          <a:bodyPr/>
          <a:lstStyle/>
          <a:p>
            <a:r>
              <a:rPr lang="da-DK" dirty="0" smtClean="0">
                <a:latin typeface="Cambria" charset="0"/>
              </a:rPr>
              <a:t>Positivliste pr. 1. marts </a:t>
            </a:r>
            <a:r>
              <a:rPr lang="da-DK" dirty="0">
                <a:latin typeface="Cambria" charset="0"/>
              </a:rPr>
              <a:t>2016 </a:t>
            </a:r>
            <a:r>
              <a:rPr lang="da-DK" dirty="0" smtClean="0">
                <a:latin typeface="Cambria" charset="0"/>
              </a:rPr>
              <a:t>(3 </a:t>
            </a:r>
            <a:r>
              <a:rPr lang="da-DK" dirty="0">
                <a:latin typeface="Cambria" charset="0"/>
              </a:rPr>
              <a:t>af 3)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414462"/>
            <a:ext cx="7345436" cy="2741464"/>
          </a:xfrm>
        </p:spPr>
        <p:txBody>
          <a:bodyPr/>
          <a:lstStyle/>
          <a:p>
            <a:pPr lvl="0" algn="ctr"/>
            <a:endParaRPr lang="da-DK" dirty="0" smtClean="0"/>
          </a:p>
          <a:p>
            <a:pPr lvl="0" algn="ctr"/>
            <a:r>
              <a:rPr lang="da-DK" dirty="0" smtClean="0">
                <a:solidFill>
                  <a:srgbClr val="FF0000"/>
                </a:solidFill>
              </a:rPr>
              <a:t>Listen er udtømmende!</a:t>
            </a:r>
            <a:endParaRPr lang="da-DK" dirty="0">
              <a:solidFill>
                <a:srgbClr val="FF0000"/>
              </a:solidFill>
            </a:endParaRPr>
          </a:p>
          <a:p>
            <a:pPr marL="0" indent="0"/>
            <a:endParaRPr lang="da-DK" dirty="0" smtClean="0"/>
          </a:p>
          <a:p>
            <a:pPr marL="0" indent="0"/>
            <a:r>
              <a:rPr lang="da-DK" dirty="0" smtClean="0"/>
              <a:t>NB! Vandselskaber må dog </a:t>
            </a:r>
            <a:r>
              <a:rPr lang="da-DK" dirty="0"/>
              <a:t>fortsætte </a:t>
            </a:r>
            <a:r>
              <a:rPr lang="da-DK" i="1" dirty="0" smtClean="0"/>
              <a:t>hidtil,</a:t>
            </a:r>
            <a:r>
              <a:rPr lang="da-DK" dirty="0" smtClean="0"/>
              <a:t> </a:t>
            </a:r>
            <a:r>
              <a:rPr lang="da-DK" i="1" dirty="0" smtClean="0"/>
              <a:t>lovlig og</a:t>
            </a:r>
            <a:r>
              <a:rPr lang="da-DK" dirty="0" smtClean="0"/>
              <a:t> </a:t>
            </a:r>
            <a:r>
              <a:rPr lang="da-DK" i="1" dirty="0"/>
              <a:t>igangværende</a:t>
            </a:r>
            <a:r>
              <a:rPr lang="da-DK" dirty="0"/>
              <a:t> </a:t>
            </a:r>
            <a:r>
              <a:rPr lang="da-DK" dirty="0" smtClean="0"/>
              <a:t>tilknyttet virksomhed – dvs. den gamle positivliste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86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 økonomiske rammer i hovedtræk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Flerårige økonomiske rammer</a:t>
            </a:r>
          </a:p>
          <a:p>
            <a:pPr lvl="1"/>
            <a:r>
              <a:rPr lang="da-DK" dirty="0" smtClean="0"/>
              <a:t>Små vandselskaber under 800.000 m3</a:t>
            </a:r>
          </a:p>
          <a:p>
            <a:pPr lvl="2"/>
            <a:r>
              <a:rPr lang="da-DK" dirty="0" smtClean="0"/>
              <a:t>Fire etårige regnskabsmæssige kontrolrammer (2017-2020)</a:t>
            </a:r>
          </a:p>
        </p:txBody>
      </p:sp>
    </p:spTree>
    <p:extLst>
      <p:ext uri="{BB962C8B-B14F-4D97-AF65-F5344CB8AC3E}">
        <p14:creationId xmlns:p14="http://schemas.microsoft.com/office/powerpoint/2010/main" val="2153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a-DK" dirty="0" smtClean="0">
                <a:latin typeface="Cambria" charset="0"/>
              </a:rPr>
              <a:t>Indregning i de økonomiske rammer</a:t>
            </a:r>
          </a:p>
          <a:p>
            <a:pPr>
              <a:spcBef>
                <a:spcPct val="0"/>
              </a:spcBef>
            </a:pPr>
            <a:r>
              <a:rPr lang="da-DK" sz="4400" dirty="0" smtClean="0">
                <a:solidFill>
                  <a:schemeClr val="bg1"/>
                </a:solidFill>
                <a:latin typeface="Cambria" charset="0"/>
              </a:rPr>
              <a:t>Hvornår og hvordan?</a:t>
            </a:r>
            <a:endParaRPr lang="da-DK" sz="4400" dirty="0">
              <a:solidFill>
                <a:schemeClr val="bg1"/>
              </a:solidFill>
              <a:latin typeface="Cambria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94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ambria" charset="0"/>
              </a:rPr>
              <a:t>Hovedvirksomhed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800" dirty="0"/>
              <a:t>Vandselskabet </a:t>
            </a:r>
            <a:r>
              <a:rPr lang="da-DK" sz="1800" dirty="0" smtClean="0"/>
              <a:t>kan vælge, </a:t>
            </a:r>
            <a:r>
              <a:rPr lang="da-DK" sz="1800" dirty="0"/>
              <a:t>om </a:t>
            </a:r>
            <a:r>
              <a:rPr lang="da-DK" sz="1800" dirty="0" smtClean="0"/>
              <a:t>aktiviteten skal </a:t>
            </a:r>
            <a:r>
              <a:rPr lang="da-DK" sz="1800" dirty="0"/>
              <a:t>fortsætte som tilknyttet virksomhed eller være en del af selskabets hovedvirksomhed</a:t>
            </a:r>
          </a:p>
          <a:p>
            <a:pPr marL="0" indent="0">
              <a:buNone/>
            </a:pPr>
            <a:r>
              <a:rPr lang="da-DK" sz="1800" dirty="0" smtClean="0"/>
              <a:t>Meddelelse herom skal ske til Forsyningssekretariatet senest </a:t>
            </a:r>
            <a:r>
              <a:rPr lang="da-DK" sz="1800" dirty="0"/>
              <a:t>15. </a:t>
            </a:r>
            <a:r>
              <a:rPr lang="da-DK" sz="1800" dirty="0" smtClean="0"/>
              <a:t>april 2017, såfremt det skal rykkes til hovedvirksomheden pr. 1. januar 2018</a:t>
            </a:r>
          </a:p>
          <a:p>
            <a:pPr marL="0" indent="0">
              <a:buNone/>
            </a:pPr>
            <a:r>
              <a:rPr lang="da-DK" sz="1800" dirty="0" smtClean="0"/>
              <a:t>Kun </a:t>
            </a:r>
            <a:r>
              <a:rPr lang="da-DK" sz="1800" dirty="0"/>
              <a:t>valgfrihed for </a:t>
            </a:r>
            <a:r>
              <a:rPr lang="da-DK" sz="1800" i="1" dirty="0"/>
              <a:t>igangværende</a:t>
            </a:r>
            <a:r>
              <a:rPr lang="da-DK" sz="1800" dirty="0"/>
              <a:t> og </a:t>
            </a:r>
            <a:r>
              <a:rPr lang="da-DK" sz="1800" i="1" dirty="0"/>
              <a:t>hidtil</a:t>
            </a:r>
            <a:r>
              <a:rPr lang="da-DK" sz="1800" dirty="0"/>
              <a:t> </a:t>
            </a:r>
            <a:r>
              <a:rPr lang="da-DK" sz="1800" i="1" dirty="0"/>
              <a:t>lovlig</a:t>
            </a:r>
            <a:r>
              <a:rPr lang="da-DK" sz="1800" dirty="0"/>
              <a:t> tilknyttet virksomhed</a:t>
            </a:r>
          </a:p>
          <a:p>
            <a:pPr marL="0" lvl="0" indent="0">
              <a:buClr>
                <a:srgbClr val="737373"/>
              </a:buClr>
              <a:buSzPct val="90000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SzPct val="90000"/>
              <a:buFont typeface="Arial" pitchFamily="34" charset="0"/>
              <a:buChar char="•"/>
            </a:pPr>
            <a:endParaRPr lang="da-DK" sz="1900" dirty="0" smtClean="0">
              <a:solidFill>
                <a:prstClr val="black"/>
              </a:solidFill>
            </a:endParaRPr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37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5" y="555625"/>
            <a:ext cx="7346950" cy="698500"/>
          </a:xfrm>
        </p:spPr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Hovedvirksomhed 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414462"/>
            <a:ext cx="7345436" cy="2741464"/>
          </a:xfrm>
        </p:spPr>
        <p:txBody>
          <a:bodyPr>
            <a:normAutofit/>
          </a:bodyPr>
          <a:lstStyle/>
          <a:p>
            <a:pPr marL="0" indent="0"/>
            <a:r>
              <a:rPr lang="da-DK" dirty="0" smtClean="0"/>
              <a:t>Følgende indregnes i ØR, hvis det ikke fortsætter som TV:</a:t>
            </a:r>
          </a:p>
          <a:p>
            <a:pPr marL="449263" indent="-449263">
              <a:buAutoNum type="arabicPeriod"/>
            </a:pPr>
            <a:r>
              <a:rPr lang="da-DK" dirty="0" smtClean="0"/>
              <a:t>Salg </a:t>
            </a:r>
            <a:r>
              <a:rPr lang="da-DK" dirty="0"/>
              <a:t>af rest-, overskuds- eller biprodukter</a:t>
            </a:r>
          </a:p>
          <a:p>
            <a:pPr marL="449263" indent="-449263">
              <a:buAutoNum type="arabicPeriod"/>
            </a:pPr>
            <a:r>
              <a:rPr lang="da-DK" dirty="0"/>
              <a:t>Udleje af bygninger, lokaler, ledninger, arealer osv.</a:t>
            </a:r>
          </a:p>
          <a:p>
            <a:pPr marL="449263" indent="-449263">
              <a:buAutoNum type="arabicPeriod"/>
              <a:tabLst>
                <a:tab pos="449263" algn="l"/>
              </a:tabLst>
            </a:pPr>
            <a:r>
              <a:rPr lang="da-DK" dirty="0"/>
              <a:t>Udnyttelse eller salg af energi – </a:t>
            </a:r>
            <a:r>
              <a:rPr lang="da-DK" dirty="0" smtClean="0"/>
              <a:t>krav om selvstændigt </a:t>
            </a:r>
            <a:r>
              <a:rPr lang="da-DK" dirty="0"/>
              <a:t>regnskab</a:t>
            </a:r>
          </a:p>
          <a:p>
            <a:pPr marL="0" indent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50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5" y="555625"/>
            <a:ext cx="7346950" cy="698500"/>
          </a:xfrm>
        </p:spPr>
        <p:txBody>
          <a:bodyPr/>
          <a:lstStyle/>
          <a:p>
            <a:pPr eaLnBrk="1" hangingPunct="1"/>
            <a:r>
              <a:rPr lang="da-DK" dirty="0" smtClean="0">
                <a:latin typeface="Cambria" charset="0"/>
              </a:rPr>
              <a:t>Hovedvirksomhed </a:t>
            </a:r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414462"/>
            <a:ext cx="7345436" cy="2741464"/>
          </a:xfrm>
        </p:spPr>
        <p:txBody>
          <a:bodyPr>
            <a:normAutofit/>
          </a:bodyPr>
          <a:lstStyle/>
          <a:p>
            <a:pPr marL="0" indent="0"/>
            <a:r>
              <a:rPr lang="da-DK" dirty="0" smtClean="0"/>
              <a:t>Følgende indregnes i ØR, hvis det ikke fortsætter som TV: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da-DK" dirty="0" smtClean="0"/>
              <a:t>Drift </a:t>
            </a:r>
            <a:r>
              <a:rPr lang="da-DK" dirty="0"/>
              <a:t>af </a:t>
            </a:r>
            <a:r>
              <a:rPr lang="da-DK" dirty="0" smtClean="0"/>
              <a:t>medfinansieringsprojekter</a:t>
            </a:r>
          </a:p>
          <a:p>
            <a:pPr marL="457200" indent="-457200">
              <a:buFont typeface="+mj-lt"/>
              <a:buAutoNum type="arabicPeriod" startAt="4"/>
              <a:tabLst>
                <a:tab pos="534988" algn="l"/>
              </a:tabLst>
            </a:pPr>
            <a:r>
              <a:rPr lang="da-DK" dirty="0"/>
              <a:t>Tømningsordninger – </a:t>
            </a:r>
            <a:r>
              <a:rPr lang="da-DK" dirty="0" smtClean="0"/>
              <a:t>krav om selvstændigt </a:t>
            </a:r>
            <a:r>
              <a:rPr lang="da-DK" dirty="0"/>
              <a:t>regnskab</a:t>
            </a:r>
          </a:p>
          <a:p>
            <a:pPr marL="457200" indent="-457200">
              <a:buFont typeface="+mj-lt"/>
              <a:buAutoNum type="arabicPeriod" startAt="4"/>
              <a:tabLst>
                <a:tab pos="534988" algn="l"/>
              </a:tabLst>
            </a:pPr>
            <a:r>
              <a:rPr lang="da-DK" dirty="0"/>
              <a:t>Ordning for </a:t>
            </a:r>
            <a:r>
              <a:rPr lang="da-DK" dirty="0" smtClean="0"/>
              <a:t>økonomisk trængte </a:t>
            </a:r>
            <a:r>
              <a:rPr lang="da-DK" dirty="0"/>
              <a:t>boligejere – påbud om kloakering – </a:t>
            </a:r>
            <a:r>
              <a:rPr lang="da-DK" dirty="0" smtClean="0"/>
              <a:t>krav om selvstændigt </a:t>
            </a:r>
            <a:r>
              <a:rPr lang="da-DK" dirty="0"/>
              <a:t>regnskab</a:t>
            </a:r>
          </a:p>
          <a:p>
            <a:pPr marL="514350" indent="-514350">
              <a:buAutoNum type="arabicPeriod" startAt="4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64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5" y="555625"/>
            <a:ext cx="7346950" cy="698500"/>
          </a:xfrm>
        </p:spPr>
        <p:txBody>
          <a:bodyPr/>
          <a:lstStyle/>
          <a:p>
            <a:r>
              <a:rPr lang="da-DK" dirty="0">
                <a:latin typeface="Cambria" charset="0"/>
              </a:rPr>
              <a:t>Hovedvirksomhed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414462"/>
            <a:ext cx="7345436" cy="2741464"/>
          </a:xfrm>
        </p:spPr>
        <p:txBody>
          <a:bodyPr/>
          <a:lstStyle/>
          <a:p>
            <a:pPr marL="0" indent="0"/>
            <a:r>
              <a:rPr lang="da-DK" dirty="0"/>
              <a:t>Indtægterne indgår i </a:t>
            </a:r>
            <a:r>
              <a:rPr lang="da-DK" dirty="0" smtClean="0"/>
              <a:t>hovedvirksomheden, hvis der ikke er krav </a:t>
            </a:r>
            <a:r>
              <a:rPr lang="da-DK" dirty="0"/>
              <a:t>om selvstændigt regnskab </a:t>
            </a:r>
            <a:r>
              <a:rPr lang="da-DK" dirty="0" smtClean="0"/>
              <a:t>efter enten betalingsloven eller elforsyningsloven</a:t>
            </a:r>
          </a:p>
          <a:p>
            <a:pPr marL="0" indent="0"/>
            <a:r>
              <a:rPr lang="da-DK" dirty="0"/>
              <a:t>Alle omkostninger og indtægter fra hidtidig tilknyttet virksomhed overføres til hovedvirksomheden</a:t>
            </a:r>
          </a:p>
          <a:p>
            <a:pPr marL="0" indent="0"/>
            <a:endParaRPr lang="da-DK" dirty="0"/>
          </a:p>
          <a:p>
            <a:pPr marL="0" indent="0"/>
            <a:endParaRPr lang="da-DK" dirty="0"/>
          </a:p>
          <a:p>
            <a:pPr marL="0" indent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3281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5" y="555625"/>
            <a:ext cx="7346950" cy="698500"/>
          </a:xfrm>
        </p:spPr>
        <p:txBody>
          <a:bodyPr/>
          <a:lstStyle/>
          <a:p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414462"/>
            <a:ext cx="7345436" cy="2741464"/>
          </a:xfrm>
        </p:spPr>
        <p:txBody>
          <a:bodyPr/>
          <a:lstStyle/>
          <a:p>
            <a:pPr marL="0" indent="0"/>
            <a:endParaRPr lang="da-DK" dirty="0"/>
          </a:p>
          <a:p>
            <a:pPr marL="0" indent="0"/>
            <a:endParaRPr lang="da-DK" dirty="0"/>
          </a:p>
          <a:p>
            <a:pPr marL="0" indent="0"/>
            <a:endParaRPr lang="da-DK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084"/>
            <a:ext cx="670289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4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8"/>
          <p:cNvSpPr>
            <a:spLocks noGrp="1"/>
          </p:cNvSpPr>
          <p:nvPr>
            <p:ph type="title"/>
          </p:nvPr>
        </p:nvSpPr>
        <p:spPr>
          <a:xfrm>
            <a:off x="1019175" y="555625"/>
            <a:ext cx="7346950" cy="698500"/>
          </a:xfrm>
        </p:spPr>
        <p:txBody>
          <a:bodyPr/>
          <a:lstStyle/>
          <a:p>
            <a:endParaRPr lang="da-DK" dirty="0">
              <a:latin typeface="Cambria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1042988" y="1414462"/>
            <a:ext cx="7345436" cy="2741464"/>
          </a:xfrm>
        </p:spPr>
        <p:txBody>
          <a:bodyPr/>
          <a:lstStyle/>
          <a:p>
            <a:pPr marL="0" indent="0"/>
            <a:endParaRPr lang="da-DK" dirty="0"/>
          </a:p>
          <a:p>
            <a:pPr marL="0" indent="0"/>
            <a:endParaRPr lang="da-DK" dirty="0"/>
          </a:p>
          <a:p>
            <a:pPr marL="0" indent="0"/>
            <a:endParaRPr lang="da-DK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14" y="163884"/>
            <a:ext cx="4430782" cy="48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5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1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tekst 7"/>
          <p:cNvSpPr>
            <a:spLocks noGrp="1"/>
          </p:cNvSpPr>
          <p:nvPr>
            <p:ph type="body" sz="quarter" idx="10"/>
          </p:nvPr>
        </p:nvSpPr>
        <p:spPr>
          <a:xfrm>
            <a:off x="755650" y="771525"/>
            <a:ext cx="7610475" cy="23844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sz="8800" dirty="0" smtClean="0">
                <a:latin typeface="Cambria" charset="0"/>
              </a:rPr>
              <a:t>TOTEX-benchmarking</a:t>
            </a:r>
            <a:endParaRPr lang="da-DK" sz="8800" dirty="0">
              <a:latin typeface="Cambria" charset="0"/>
            </a:endParaRPr>
          </a:p>
        </p:txBody>
      </p:sp>
      <p:sp>
        <p:nvSpPr>
          <p:cNvPr id="23554" name="Pladsholder til tekst 8"/>
          <p:cNvSpPr>
            <a:spLocks noGrp="1"/>
          </p:cNvSpPr>
          <p:nvPr>
            <p:ph type="body" sz="quarter" idx="11"/>
          </p:nvPr>
        </p:nvSpPr>
        <p:spPr>
          <a:xfrm>
            <a:off x="755650" y="3165475"/>
            <a:ext cx="7610475" cy="6302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>
                <a:latin typeface="Cambria" charset="0"/>
              </a:rPr>
              <a:t>Hvad er </a:t>
            </a:r>
            <a:r>
              <a:rPr lang="da-DK" dirty="0" smtClean="0">
                <a:latin typeface="Cambria" charset="0"/>
              </a:rPr>
              <a:t>nyt, og hvor er de hyppigste faldgruber</a:t>
            </a:r>
            <a:endParaRPr lang="da-DK" dirty="0">
              <a:latin typeface="Cambria" charset="0"/>
            </a:endParaRPr>
          </a:p>
        </p:txBody>
      </p:sp>
      <p:sp>
        <p:nvSpPr>
          <p:cNvPr id="23555" name="Pladsholder til tekst 12"/>
          <p:cNvSpPr>
            <a:spLocks noGrp="1"/>
          </p:cNvSpPr>
          <p:nvPr>
            <p:ph type="body" sz="quarter" idx="12"/>
          </p:nvPr>
        </p:nvSpPr>
        <p:spPr>
          <a:xfrm>
            <a:off x="755650" y="4019550"/>
            <a:ext cx="7610475" cy="207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b="1" dirty="0" smtClean="0">
                <a:latin typeface="Calibri" charset="0"/>
                <a:cs typeface="Calibri" charset="0"/>
              </a:rPr>
              <a:t>Emil Heesche </a:t>
            </a:r>
            <a:r>
              <a:rPr lang="da-DK" dirty="0">
                <a:latin typeface="Calibri" charset="0"/>
                <a:cs typeface="Calibri" charset="0"/>
              </a:rPr>
              <a:t>– </a:t>
            </a:r>
            <a:r>
              <a:rPr lang="en-US" dirty="0" smtClean="0">
                <a:latin typeface="Calibri" charset="0"/>
                <a:cs typeface="Calibri" charset="0"/>
              </a:rPr>
              <a:t>7.-8. </a:t>
            </a:r>
            <a:r>
              <a:rPr lang="da-DK" dirty="0" smtClean="0">
                <a:latin typeface="Calibri" charset="0"/>
                <a:cs typeface="Calibri" charset="0"/>
              </a:rPr>
              <a:t>marts</a:t>
            </a:r>
            <a:r>
              <a:rPr lang="en-US" dirty="0" smtClean="0">
                <a:latin typeface="Calibri" charset="0"/>
                <a:cs typeface="Calibri" charset="0"/>
              </a:rPr>
              <a:t> 2017</a:t>
            </a:r>
            <a:endParaRPr lang="da-DK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175" y="555625"/>
            <a:ext cx="6946900" cy="698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 smtClean="0">
                <a:ea typeface="+mj-ea"/>
                <a:cs typeface="+mj-cs"/>
              </a:rPr>
              <a:t>Hvem skal benchmarkes?</a:t>
            </a:r>
            <a:endParaRPr lang="da-DK" dirty="0">
              <a:ea typeface="+mj-ea"/>
              <a:cs typeface="+mj-cs"/>
            </a:endParaRPr>
          </a:p>
        </p:txBody>
      </p:sp>
      <p:sp>
        <p:nvSpPr>
          <p:cNvPr id="2765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019175" y="1414463"/>
            <a:ext cx="6946900" cy="2605087"/>
          </a:xfrm>
        </p:spPr>
        <p:txBody>
          <a:bodyPr>
            <a:normAutofit/>
          </a:bodyPr>
          <a:lstStyle/>
          <a:p>
            <a:pPr marL="179388" indent="-179388">
              <a:buFont typeface="Arial" charset="0"/>
              <a:buChar char="•"/>
            </a:pPr>
            <a:r>
              <a:rPr lang="da-DK" dirty="0" smtClean="0">
                <a:latin typeface="Cambria" panose="02040503050406030204" pitchFamily="18" charset="0"/>
              </a:rPr>
              <a:t>I år: Spildevandsselskaber med en årlig debiteret vandmængde over 800.000 m</a:t>
            </a:r>
            <a:r>
              <a:rPr lang="da-DK" baseline="30000" dirty="0" smtClean="0">
                <a:latin typeface="Cambria" panose="02040503050406030204" pitchFamily="18" charset="0"/>
              </a:rPr>
              <a:t>3</a:t>
            </a:r>
          </a:p>
          <a:p>
            <a:pPr marL="341388" lvl="1" indent="-179388">
              <a:buFont typeface="Arial" charset="0"/>
              <a:buChar char="•"/>
            </a:pPr>
            <a:r>
              <a:rPr lang="da-DK" dirty="0">
                <a:latin typeface="Cambria" panose="02040503050406030204" pitchFamily="18" charset="0"/>
                <a:cs typeface="ＭＳ Ｐゴシック" charset="0"/>
              </a:rPr>
              <a:t>Frivillig ordning – </a:t>
            </a:r>
            <a:r>
              <a:rPr lang="da-DK" dirty="0" smtClean="0">
                <a:latin typeface="Cambria" panose="02040503050406030204" pitchFamily="18" charset="0"/>
                <a:cs typeface="ＭＳ Ｐゴシック" charset="0"/>
              </a:rPr>
              <a:t>Pris: grundafgift</a:t>
            </a:r>
          </a:p>
          <a:p>
            <a:pPr marL="179388" indent="-179388">
              <a:buFont typeface="Arial" charset="0"/>
              <a:buChar char="•"/>
            </a:pPr>
            <a:r>
              <a:rPr lang="da-DK" dirty="0" smtClean="0">
                <a:latin typeface="Cambria" panose="02040503050406030204" pitchFamily="18" charset="0"/>
              </a:rPr>
              <a:t>Næste år: Drikkevandsselskaber med en årlig debiteret vandmængde over 800.000 m</a:t>
            </a:r>
            <a:r>
              <a:rPr lang="da-DK" baseline="30000" dirty="0" smtClean="0">
                <a:latin typeface="Cambria" panose="02040503050406030204" pitchFamily="18" charset="0"/>
              </a:rPr>
              <a:t>3</a:t>
            </a:r>
            <a:r>
              <a:rPr lang="da-DK" dirty="0" smtClean="0">
                <a:latin typeface="Cambria" panose="02040503050406030204" pitchFamily="18" charset="0"/>
              </a:rPr>
              <a:t>	</a:t>
            </a:r>
          </a:p>
          <a:p>
            <a:pPr marL="179388" indent="-179388" eaLnBrk="1" hangingPunct="1">
              <a:buFont typeface="Arial" charset="0"/>
              <a:buChar char="•"/>
            </a:pPr>
            <a:endParaRPr lang="da-DK" dirty="0">
              <a:latin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De økonomiske rammer i hovedtræk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1043608" y="1419622"/>
            <a:ext cx="6946899" cy="2808312"/>
          </a:xfrm>
        </p:spPr>
        <p:txBody>
          <a:bodyPr/>
          <a:lstStyle/>
          <a:p>
            <a:r>
              <a:rPr lang="da-DK" dirty="0" smtClean="0"/>
              <a:t>Flerårige økonomiske rammer</a:t>
            </a:r>
          </a:p>
          <a:p>
            <a:pPr lvl="1"/>
            <a:r>
              <a:rPr lang="da-DK" dirty="0" smtClean="0"/>
              <a:t>Små vandselskaber under 800.000 m3</a:t>
            </a:r>
          </a:p>
          <a:p>
            <a:pPr lvl="2"/>
            <a:r>
              <a:rPr lang="da-DK" dirty="0" smtClean="0"/>
              <a:t>Fire etårige regnskabsmæssige kontrolrammer (2017-2020)</a:t>
            </a:r>
          </a:p>
          <a:p>
            <a:pPr lvl="1"/>
            <a:r>
              <a:rPr lang="da-DK" dirty="0" smtClean="0"/>
              <a:t>Store vandselskaber over 800.000 m3</a:t>
            </a:r>
          </a:p>
          <a:p>
            <a:pPr lvl="2"/>
            <a:r>
              <a:rPr lang="da-DK" dirty="0" err="1" smtClean="0"/>
              <a:t>To-årige</a:t>
            </a:r>
            <a:r>
              <a:rPr lang="da-DK" dirty="0" smtClean="0"/>
              <a:t> indtægtsrammer til vandforsyningsselskaber (2017-2018)</a:t>
            </a:r>
          </a:p>
          <a:p>
            <a:pPr lvl="2"/>
            <a:r>
              <a:rPr lang="da-DK" dirty="0" err="1" smtClean="0"/>
              <a:t>To-årige</a:t>
            </a:r>
            <a:r>
              <a:rPr lang="da-DK" dirty="0" smtClean="0"/>
              <a:t> indtægtsrammer til spildevandsforsyningsselskaber (2018-2019)</a:t>
            </a:r>
            <a:endParaRPr lang="da-DK" dirty="0"/>
          </a:p>
          <a:p>
            <a:pPr lvl="2"/>
            <a:r>
              <a:rPr lang="da-DK" dirty="0" smtClean="0"/>
              <a:t>Samt to etårige vejledende indtægtsrammer i forlængelse heraf</a:t>
            </a:r>
          </a:p>
        </p:txBody>
      </p:sp>
    </p:spTree>
    <p:extLst>
      <p:ext uri="{BB962C8B-B14F-4D97-AF65-F5344CB8AC3E}">
        <p14:creationId xmlns:p14="http://schemas.microsoft.com/office/powerpoint/2010/main" val="2153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Foreløbig tidsplan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Revideret OPEX</a:t>
            </a:r>
          </a:p>
          <a:p>
            <a:pPr lvl="1"/>
            <a:r>
              <a:rPr lang="da-DK" dirty="0" smtClean="0"/>
              <a:t>Løbende kontakt med følgegruppen</a:t>
            </a:r>
          </a:p>
          <a:p>
            <a:pPr lvl="1"/>
            <a:r>
              <a:rPr lang="da-DK" dirty="0" smtClean="0"/>
              <a:t>Høring: Uge 16-17</a:t>
            </a:r>
          </a:p>
          <a:p>
            <a:pPr lvl="1"/>
            <a:r>
              <a:rPr lang="da-DK" dirty="0" smtClean="0"/>
              <a:t>Offentliggørelse af endelig model: Uge 24</a:t>
            </a:r>
          </a:p>
          <a:p>
            <a:r>
              <a:rPr lang="da-DK" dirty="0" smtClean="0"/>
              <a:t>Årets benchmarkingmodel</a:t>
            </a:r>
          </a:p>
          <a:p>
            <a:pPr lvl="1"/>
            <a:r>
              <a:rPr lang="da-DK" dirty="0" smtClean="0"/>
              <a:t>Høring: Uge 24-25</a:t>
            </a:r>
          </a:p>
          <a:p>
            <a:pPr lvl="1"/>
            <a:r>
              <a:rPr lang="da-DK" dirty="0" smtClean="0"/>
              <a:t>Offentliggørelse af endelig model: uge 34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14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175" y="555625"/>
            <a:ext cx="6946900" cy="698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 smtClean="0">
                <a:ea typeface="+mj-ea"/>
                <a:cs typeface="+mj-cs"/>
              </a:rPr>
              <a:t>Generelt om indberetningen</a:t>
            </a:r>
            <a:endParaRPr lang="da-DK" dirty="0">
              <a:ea typeface="+mj-ea"/>
              <a:cs typeface="+mj-cs"/>
            </a:endParaRPr>
          </a:p>
        </p:txBody>
      </p:sp>
      <p:sp>
        <p:nvSpPr>
          <p:cNvPr id="2765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019175" y="1414463"/>
            <a:ext cx="6946900" cy="2605087"/>
          </a:xfrm>
        </p:spPr>
        <p:txBody>
          <a:bodyPr>
            <a:normAutofit/>
          </a:bodyPr>
          <a:lstStyle/>
          <a:p>
            <a:pPr marL="179388" indent="-179388">
              <a:buFont typeface="Arial" charset="0"/>
              <a:buChar char="•"/>
            </a:pPr>
            <a:r>
              <a:rPr lang="da-DK" dirty="0" smtClean="0">
                <a:latin typeface="Cambria" panose="02040503050406030204" pitchFamily="18" charset="0"/>
              </a:rPr>
              <a:t>OPEX/CAPEX</a:t>
            </a:r>
          </a:p>
          <a:p>
            <a:pPr marL="179388" indent="-179388">
              <a:buFont typeface="Arial" charset="0"/>
              <a:buChar char="•"/>
            </a:pPr>
            <a:r>
              <a:rPr lang="da-DK" dirty="0" smtClean="0">
                <a:latin typeface="Cambria" panose="02040503050406030204" pitchFamily="18" charset="0"/>
              </a:rPr>
              <a:t>OBS: Skriv altid en kommentar til store afvigelser</a:t>
            </a:r>
          </a:p>
          <a:p>
            <a:pPr marL="341388" lvl="1" indent="-179388">
              <a:buFont typeface="Arial" charset="0"/>
              <a:buChar char="•"/>
            </a:pPr>
            <a:r>
              <a:rPr lang="da-DK" dirty="0" smtClean="0">
                <a:latin typeface="Cambria" panose="02040503050406030204" pitchFamily="18" charset="0"/>
              </a:rPr>
              <a:t>Kvalitetssikring</a:t>
            </a:r>
          </a:p>
        </p:txBody>
      </p:sp>
    </p:spTree>
    <p:extLst>
      <p:ext uri="{BB962C8B-B14F-4D97-AF65-F5344CB8AC3E}">
        <p14:creationId xmlns:p14="http://schemas.microsoft.com/office/powerpoint/2010/main" val="19378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22" y="0"/>
            <a:ext cx="5489012" cy="510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7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95"/>
            <a:ext cx="6001489" cy="513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175" y="555625"/>
            <a:ext cx="6946900" cy="698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 smtClean="0">
                <a:ea typeface="+mj-ea"/>
                <a:cs typeface="+mj-cs"/>
              </a:rPr>
              <a:t>Generelt om indberetningen, fortsat</a:t>
            </a:r>
            <a:endParaRPr lang="da-DK" dirty="0">
              <a:ea typeface="+mj-ea"/>
              <a:cs typeface="+mj-cs"/>
            </a:endParaRPr>
          </a:p>
        </p:txBody>
      </p:sp>
      <p:sp>
        <p:nvSpPr>
          <p:cNvPr id="2765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019175" y="1414463"/>
            <a:ext cx="6946900" cy="2605087"/>
          </a:xfrm>
        </p:spPr>
        <p:txBody>
          <a:bodyPr>
            <a:normAutofit/>
          </a:bodyPr>
          <a:lstStyle/>
          <a:p>
            <a:pPr marL="179388" indent="-179388">
              <a:buFont typeface="Arial" charset="0"/>
              <a:buChar char="•"/>
            </a:pPr>
            <a:r>
              <a:rPr lang="da-DK" dirty="0" smtClean="0">
                <a:latin typeface="Cambria" panose="02040503050406030204" pitchFamily="18" charset="0"/>
              </a:rPr>
              <a:t>OPEX/CAPEX</a:t>
            </a:r>
          </a:p>
          <a:p>
            <a:pPr marL="179388" indent="-179388">
              <a:buFont typeface="Arial" charset="0"/>
              <a:buChar char="•"/>
            </a:pPr>
            <a:r>
              <a:rPr lang="da-DK" dirty="0" smtClean="0">
                <a:latin typeface="Cambria" panose="02040503050406030204" pitchFamily="18" charset="0"/>
              </a:rPr>
              <a:t>OBS: Skriv altid en kommentar til store afvigelser</a:t>
            </a:r>
          </a:p>
          <a:p>
            <a:pPr marL="341388" lvl="1" indent="-179388">
              <a:buFont typeface="Arial" charset="0"/>
              <a:buChar char="•"/>
            </a:pPr>
            <a:r>
              <a:rPr lang="da-DK" dirty="0" smtClean="0">
                <a:latin typeface="Cambria" panose="02040503050406030204" pitchFamily="18" charset="0"/>
              </a:rPr>
              <a:t>Kvalitetssikring</a:t>
            </a:r>
          </a:p>
          <a:p>
            <a:pPr marL="179388" indent="-179388">
              <a:buFont typeface="Arial" charset="0"/>
              <a:buChar char="•"/>
            </a:pPr>
            <a:r>
              <a:rPr lang="da-DK" dirty="0" smtClean="0">
                <a:latin typeface="Cambria" charset="0"/>
              </a:rPr>
              <a:t>OPEX – </a:t>
            </a:r>
            <a:r>
              <a:rPr lang="da-DK" dirty="0">
                <a:latin typeface="Cambria" charset="0"/>
              </a:rPr>
              <a:t>Vedligeholdelsespligt per 31/12-2016</a:t>
            </a:r>
            <a:endParaRPr lang="da-DK" dirty="0" smtClean="0">
              <a:latin typeface="Cambria" charset="0"/>
            </a:endParaRPr>
          </a:p>
          <a:p>
            <a:pPr marL="179388" indent="-179388">
              <a:buFont typeface="Arial" charset="0"/>
              <a:buChar char="•"/>
            </a:pPr>
            <a:r>
              <a:rPr lang="da-DK" dirty="0" smtClean="0">
                <a:latin typeface="Cambria" charset="0"/>
              </a:rPr>
              <a:t>CAPEX – Alt hvad I ejer/lejer per 31/12-2016</a:t>
            </a:r>
            <a:endParaRPr lang="da-DK" dirty="0">
              <a:latin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175" y="555625"/>
            <a:ext cx="6946900" cy="698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 smtClean="0">
                <a:ea typeface="+mj-ea"/>
                <a:cs typeface="+mj-cs"/>
              </a:rPr>
              <a:t>Hvad er nyt?</a:t>
            </a:r>
            <a:endParaRPr lang="da-DK" dirty="0">
              <a:ea typeface="+mj-ea"/>
              <a:cs typeface="+mj-cs"/>
            </a:endParaRPr>
          </a:p>
        </p:txBody>
      </p:sp>
      <p:sp>
        <p:nvSpPr>
          <p:cNvPr id="27650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019175" y="1414463"/>
            <a:ext cx="6946900" cy="2605087"/>
          </a:xfrm>
        </p:spPr>
        <p:txBody>
          <a:bodyPr>
            <a:normAutofit/>
          </a:bodyPr>
          <a:lstStyle/>
          <a:p>
            <a:pPr marL="179388" indent="-179388">
              <a:buFont typeface="Arial" charset="0"/>
              <a:buChar char="•"/>
            </a:pPr>
            <a:r>
              <a:rPr lang="da-DK" dirty="0" smtClean="0">
                <a:latin typeface="Cambria" panose="02040503050406030204" pitchFamily="18" charset="0"/>
              </a:rPr>
              <a:t>OPEX revidering</a:t>
            </a:r>
          </a:p>
          <a:p>
            <a:pPr marL="341388" lvl="1" indent="-179388">
              <a:buFont typeface="Arial" charset="0"/>
              <a:buChar char="•"/>
            </a:pPr>
            <a:r>
              <a:rPr lang="da-DK" dirty="0" smtClean="0">
                <a:latin typeface="Cambria" panose="02040503050406030204" pitchFamily="18" charset="0"/>
              </a:rPr>
              <a:t>Opstart primo 2014</a:t>
            </a:r>
          </a:p>
          <a:p>
            <a:pPr marL="341388" lvl="1" indent="-179388">
              <a:buFont typeface="Arial" charset="0"/>
              <a:buChar char="•"/>
            </a:pPr>
            <a:r>
              <a:rPr lang="da-DK" dirty="0" smtClean="0">
                <a:latin typeface="Cambria" panose="02040503050406030204" pitchFamily="18" charset="0"/>
              </a:rPr>
              <a:t>Samme costdrivere – Nye underliggende forhold</a:t>
            </a:r>
          </a:p>
          <a:p>
            <a:pPr marL="179388" indent="-179388">
              <a:buFont typeface="Arial" charset="0"/>
              <a:buChar char="•"/>
            </a:pPr>
            <a:r>
              <a:rPr lang="da-DK" dirty="0" smtClean="0">
                <a:latin typeface="Cambria" panose="02040503050406030204" pitchFamily="18" charset="0"/>
              </a:rPr>
              <a:t>Øvrige aktiver</a:t>
            </a:r>
          </a:p>
          <a:p>
            <a:pPr marL="341388" lvl="1" indent="-179388">
              <a:buFont typeface="Arial" charset="0"/>
              <a:buChar char="•"/>
            </a:pPr>
            <a:r>
              <a:rPr lang="da-DK" dirty="0" smtClean="0">
                <a:latin typeface="Cambria" panose="02040503050406030204" pitchFamily="18" charset="0"/>
              </a:rPr>
              <a:t>Solcelleanlæg, Elektronske kort, EDB, tablets og navigationsudstyr</a:t>
            </a:r>
            <a:endParaRPr lang="da-DK" dirty="0">
              <a:latin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328403"/>
            <a:ext cx="8676456" cy="2611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19175" y="555625"/>
            <a:ext cx="6946900" cy="698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 smtClean="0">
                <a:ea typeface="+mj-ea"/>
                <a:cs typeface="+mj-cs"/>
              </a:rPr>
              <a:t>Hvad er nyt?</a:t>
            </a:r>
            <a:endParaRPr lang="da-DK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96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Faldgruber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Regler og struktur</a:t>
            </a:r>
          </a:p>
          <a:p>
            <a:r>
              <a:rPr lang="da-DK" dirty="0" smtClean="0"/>
              <a:t>Omregning af PE på renseanlæg</a:t>
            </a:r>
          </a:p>
          <a:p>
            <a:r>
              <a:rPr lang="da-DK" dirty="0" smtClean="0"/>
              <a:t>Trykledninger skal ikke være indeholdt i andre ledningstyper</a:t>
            </a:r>
          </a:p>
          <a:p>
            <a:r>
              <a:rPr lang="da-DK" dirty="0" smtClean="0"/>
              <a:t>Forbudt at lægge komponenter sammen i CAPEX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01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95"/>
            <a:ext cx="6001489" cy="513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5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Særlige forhold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Tidligere godkendte</a:t>
            </a:r>
          </a:p>
          <a:p>
            <a:r>
              <a:rPr lang="da-DK" dirty="0" smtClean="0"/>
              <a:t>Husleje er ikke et særligt forhold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025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De økonomiske rammer i hovedtræk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Flerårige økonomiske rammer</a:t>
            </a:r>
          </a:p>
          <a:p>
            <a:r>
              <a:rPr lang="da-DK" dirty="0" smtClean="0"/>
              <a:t>Reguleringsperiode</a:t>
            </a:r>
          </a:p>
          <a:p>
            <a:pPr lvl="1"/>
            <a:r>
              <a:rPr lang="da-DK" dirty="0" smtClean="0"/>
              <a:t>Indtægtsrammerne skal overholdes inden for reguleringsperioden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48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6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PAUSE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2" y="173172"/>
            <a:ext cx="8777515" cy="47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052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tekst 7"/>
          <p:cNvSpPr>
            <a:spLocks noGrp="1"/>
          </p:cNvSpPr>
          <p:nvPr>
            <p:ph type="body" sz="quarter" idx="10"/>
          </p:nvPr>
        </p:nvSpPr>
        <p:spPr>
          <a:xfrm>
            <a:off x="755650" y="771525"/>
            <a:ext cx="7610475" cy="2384425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ct val="0"/>
              </a:spcBef>
            </a:pPr>
            <a:r>
              <a:rPr lang="da-DK" dirty="0" smtClean="0">
                <a:latin typeface="Cambria" charset="0"/>
              </a:rPr>
              <a:t>Korrektion af prisloft 2016</a:t>
            </a:r>
            <a:endParaRPr lang="da-DK" dirty="0">
              <a:latin typeface="Cambria" charset="0"/>
            </a:endParaRP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b="1" dirty="0" smtClean="0"/>
              <a:t>Mie Nørgaard Hilstrøm </a:t>
            </a:r>
            <a:r>
              <a:rPr lang="da-DK" dirty="0" smtClean="0"/>
              <a:t>- 7.-8. marts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48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Korrektion og kontrol af prisloft 2016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Korrektion af budgetterede omkostninger</a:t>
            </a:r>
          </a:p>
          <a:p>
            <a:r>
              <a:rPr lang="da-DK" dirty="0" smtClean="0"/>
              <a:t>Kontrol med overholdelse af indtægtsrammen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65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Korrektion af budgetterede omkostninger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Det er, som det plejer at være</a:t>
            </a:r>
          </a:p>
          <a:p>
            <a:r>
              <a:rPr lang="da-DK" dirty="0" smtClean="0"/>
              <a:t>I indberetter faktiske omkostninger for 2016</a:t>
            </a:r>
          </a:p>
          <a:p>
            <a:r>
              <a:rPr lang="da-DK" dirty="0" smtClean="0"/>
              <a:t>I får et tillæg/fradrag i den økonomisk ramme</a:t>
            </a:r>
          </a:p>
        </p:txBody>
      </p:sp>
    </p:spTree>
    <p:extLst>
      <p:ext uri="{BB962C8B-B14F-4D97-AF65-F5344CB8AC3E}">
        <p14:creationId xmlns:p14="http://schemas.microsoft.com/office/powerpoint/2010/main" val="11716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Korrektion af budgetterede omkostninger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Hvad skal der indberettes?</a:t>
            </a:r>
          </a:p>
        </p:txBody>
      </p:sp>
    </p:spTree>
    <p:extLst>
      <p:ext uri="{BB962C8B-B14F-4D97-AF65-F5344CB8AC3E}">
        <p14:creationId xmlns:p14="http://schemas.microsoft.com/office/powerpoint/2010/main" val="22232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Korrektion af budgetterede omkostninger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Hvad skal der indberettes?</a:t>
            </a:r>
          </a:p>
          <a:p>
            <a:pPr lvl="1"/>
            <a:r>
              <a:rPr lang="da-DK" dirty="0" smtClean="0"/>
              <a:t>Faktiske omkostninger i 2016 til</a:t>
            </a:r>
          </a:p>
          <a:p>
            <a:pPr lvl="2"/>
            <a:r>
              <a:rPr lang="da-DK" dirty="0" smtClean="0"/>
              <a:t>Godkendte 1:1 omkostninger</a:t>
            </a:r>
          </a:p>
          <a:p>
            <a:pPr lvl="2"/>
            <a:r>
              <a:rPr lang="da-DK" dirty="0" smtClean="0"/>
              <a:t>Nettofinansielle poster</a:t>
            </a:r>
          </a:p>
          <a:p>
            <a:pPr lvl="2"/>
            <a:r>
              <a:rPr lang="da-DK" dirty="0" smtClean="0"/>
              <a:t>Godkendte miljø- og servicemål</a:t>
            </a:r>
          </a:p>
          <a:p>
            <a:pPr lvl="2"/>
            <a:r>
              <a:rPr lang="da-DK" dirty="0" smtClean="0"/>
              <a:t>Godkendte klimatilpasningsprojekter</a:t>
            </a:r>
          </a:p>
          <a:p>
            <a:pPr lvl="2"/>
            <a:r>
              <a:rPr lang="da-DK" dirty="0" smtClean="0"/>
              <a:t>Investeringer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29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Korrektion af budgetterede omkostninger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Hvordan ser det ud i VandData?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94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5486"/>
            <a:ext cx="5599167" cy="4769024"/>
          </a:xfrm>
          <a:prstGeom prst="rect">
            <a:avLst/>
          </a:prstGeom>
        </p:spPr>
      </p:pic>
      <p:pic>
        <p:nvPicPr>
          <p:cNvPr id="1026" name="Picture 2" descr="C:\Users\b024210\AppData\Local\Microsoft\Windows\Temporary Internet Files\Content.Outlook\912E4SE2\nettofinansielle post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11" y="0"/>
            <a:ext cx="615917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81" y="195486"/>
            <a:ext cx="5870523" cy="48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De økonomiske rammer i hovedtræk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Flerårige økonomiske rammer</a:t>
            </a:r>
          </a:p>
          <a:p>
            <a:r>
              <a:rPr lang="da-DK" dirty="0"/>
              <a:t>Reguleringsperiode</a:t>
            </a:r>
          </a:p>
          <a:p>
            <a:r>
              <a:rPr lang="da-DK" dirty="0"/>
              <a:t>Udfasning af </a:t>
            </a:r>
            <a:r>
              <a:rPr lang="da-DK" dirty="0" smtClean="0"/>
              <a:t>budgettal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48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Korrektion af budgetterede omkostninger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Hvad skal der indberettes?</a:t>
            </a:r>
          </a:p>
          <a:p>
            <a:pPr lvl="1"/>
            <a:r>
              <a:rPr lang="da-DK" dirty="0" smtClean="0"/>
              <a:t>Reguleringsregnskab og investeringsregnskab</a:t>
            </a:r>
          </a:p>
        </p:txBody>
      </p:sp>
    </p:spTree>
    <p:extLst>
      <p:ext uri="{BB962C8B-B14F-4D97-AF65-F5344CB8AC3E}">
        <p14:creationId xmlns:p14="http://schemas.microsoft.com/office/powerpoint/2010/main" val="23605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Korrektion af budgetterede omkostninger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Hvad skal der indberettes?</a:t>
            </a:r>
          </a:p>
          <a:p>
            <a:pPr lvl="1"/>
            <a:r>
              <a:rPr lang="da-DK" dirty="0" smtClean="0"/>
              <a:t>Reguleringsregnskab og investeringsregnskab</a:t>
            </a:r>
          </a:p>
          <a:p>
            <a:pPr lvl="1"/>
            <a:r>
              <a:rPr lang="da-DK" dirty="0" smtClean="0"/>
              <a:t>Revisorerklæring til reguleringsregnskab</a:t>
            </a:r>
          </a:p>
          <a:p>
            <a:pPr lvl="1"/>
            <a:r>
              <a:rPr lang="da-DK" dirty="0" smtClean="0"/>
              <a:t>Revisorerklæring til investeringsregnskab</a:t>
            </a:r>
          </a:p>
        </p:txBody>
      </p:sp>
    </p:spTree>
    <p:extLst>
      <p:ext uri="{BB962C8B-B14F-4D97-AF65-F5344CB8AC3E}">
        <p14:creationId xmlns:p14="http://schemas.microsoft.com/office/powerpoint/2010/main" val="14003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2" y="173172"/>
            <a:ext cx="8777515" cy="47971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Korrektion af budgetterede omkostninger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Hvad skal der indberettes?</a:t>
            </a:r>
          </a:p>
          <a:p>
            <a:pPr lvl="1"/>
            <a:r>
              <a:rPr lang="da-DK" dirty="0" smtClean="0"/>
              <a:t>Reguleringsregnskab og investeringsregnskab</a:t>
            </a:r>
          </a:p>
          <a:p>
            <a:pPr lvl="1"/>
            <a:r>
              <a:rPr lang="da-DK" dirty="0" smtClean="0"/>
              <a:t>Revisorerklæring til reguleringsregnskab</a:t>
            </a:r>
          </a:p>
          <a:p>
            <a:pPr lvl="1"/>
            <a:r>
              <a:rPr lang="da-DK" dirty="0" smtClean="0"/>
              <a:t>Revisorerklæring til investeringsregnskab</a:t>
            </a:r>
          </a:p>
          <a:p>
            <a:r>
              <a:rPr lang="da-DK" dirty="0" smtClean="0"/>
              <a:t>Indberettes via </a:t>
            </a:r>
            <a:r>
              <a:rPr lang="da-DK" dirty="0" err="1" smtClean="0"/>
              <a:t>VandData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3140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Kontrol med overholdelse af indtægtsrammen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Det er stort set, som det plejer at være</a:t>
            </a:r>
          </a:p>
          <a:p>
            <a:pPr lvl="1"/>
            <a:r>
              <a:rPr lang="da-DK" dirty="0" smtClean="0"/>
              <a:t>Ekstraordinær effektiviseringsgevinst skal ikke indberettes</a:t>
            </a:r>
          </a:p>
          <a:p>
            <a:r>
              <a:rPr lang="da-DK" dirty="0" smtClean="0"/>
              <a:t>I indberetter faktiske indtægter og udgifter til investeringer samt primære indtægter i 2016</a:t>
            </a:r>
          </a:p>
          <a:p>
            <a:r>
              <a:rPr lang="da-DK" dirty="0" smtClean="0"/>
              <a:t>I får et </a:t>
            </a:r>
            <a:r>
              <a:rPr lang="da-DK" dirty="0"/>
              <a:t>tillæg/fradrag i den </a:t>
            </a:r>
            <a:r>
              <a:rPr lang="da-DK" dirty="0" smtClean="0"/>
              <a:t>økonomisk </a:t>
            </a:r>
            <a:r>
              <a:rPr lang="da-DK" dirty="0"/>
              <a:t>ramme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90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Kontrol med overholdelse af indtægtsrammen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Hvad skal der indberettes</a:t>
            </a:r>
            <a:r>
              <a:rPr lang="da-DK" dirty="0" smtClean="0"/>
              <a:t>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7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Kontrol med overholdelse af indtægtsrammen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Hvad skal der indberettes?</a:t>
            </a:r>
          </a:p>
          <a:p>
            <a:pPr lvl="1"/>
            <a:r>
              <a:rPr lang="da-DK" dirty="0"/>
              <a:t>Faktiske </a:t>
            </a:r>
            <a:r>
              <a:rPr lang="da-DK" dirty="0" smtClean="0"/>
              <a:t>udgifter til investeringer </a:t>
            </a:r>
            <a:r>
              <a:rPr lang="da-DK" dirty="0"/>
              <a:t>i </a:t>
            </a:r>
            <a:r>
              <a:rPr lang="da-DK" dirty="0" smtClean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6445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Kontrol med overholdelse af indtægtsrammen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Hvad skal der indberettes?</a:t>
            </a:r>
          </a:p>
          <a:p>
            <a:pPr lvl="1"/>
            <a:r>
              <a:rPr lang="da-DK" dirty="0"/>
              <a:t>Faktiske </a:t>
            </a:r>
            <a:r>
              <a:rPr lang="da-DK" dirty="0" smtClean="0"/>
              <a:t>udgifter til investeringer </a:t>
            </a:r>
            <a:r>
              <a:rPr lang="da-DK" dirty="0"/>
              <a:t>i </a:t>
            </a:r>
            <a:r>
              <a:rPr lang="da-DK" dirty="0" smtClean="0"/>
              <a:t>2016</a:t>
            </a:r>
          </a:p>
          <a:p>
            <a:pPr lvl="2"/>
            <a:r>
              <a:rPr lang="da-DK" dirty="0" smtClean="0"/>
              <a:t>Afdrag på lån vedr. tillægsberettigede investeringer</a:t>
            </a:r>
          </a:p>
          <a:p>
            <a:pPr lvl="2"/>
            <a:r>
              <a:rPr lang="da-DK" dirty="0"/>
              <a:t>B</a:t>
            </a:r>
            <a:r>
              <a:rPr lang="da-DK" dirty="0" smtClean="0"/>
              <a:t>etalinger uden låneoptagelse vedr. tillægsberettigede investeringer</a:t>
            </a:r>
          </a:p>
          <a:p>
            <a:pPr lvl="2"/>
            <a:r>
              <a:rPr lang="da-DK" dirty="0"/>
              <a:t>B</a:t>
            </a:r>
            <a:r>
              <a:rPr lang="da-DK" dirty="0" smtClean="0"/>
              <a:t>etalinger for igangværende arbejder og køb af grunde</a:t>
            </a:r>
          </a:p>
          <a:p>
            <a:pPr lvl="2"/>
            <a:r>
              <a:rPr lang="da-DK" dirty="0" smtClean="0"/>
              <a:t>Betalinger til bortskaffelse af aktiver, der er taget ud af drift</a:t>
            </a:r>
          </a:p>
          <a:p>
            <a:pPr lvl="2"/>
            <a:r>
              <a:rPr lang="da-DK" dirty="0" smtClean="0"/>
              <a:t>Betalinger til retablering som følge af aktiver, der er taget ud af drift</a:t>
            </a:r>
          </a:p>
          <a:p>
            <a:pPr lvl="2"/>
            <a:r>
              <a:rPr lang="da-DK" dirty="0" smtClean="0"/>
              <a:t>Betalinger til delvis tilbagebetaling af tilslutningsbidrag</a:t>
            </a:r>
          </a:p>
        </p:txBody>
      </p:sp>
    </p:spTree>
    <p:extLst>
      <p:ext uri="{BB962C8B-B14F-4D97-AF65-F5344CB8AC3E}">
        <p14:creationId xmlns:p14="http://schemas.microsoft.com/office/powerpoint/2010/main" val="23018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Kontrol med overholdelse af indtægtsrammen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Hvad skal der indberettes?</a:t>
            </a:r>
          </a:p>
          <a:p>
            <a:pPr lvl="1"/>
            <a:r>
              <a:rPr lang="da-DK" dirty="0"/>
              <a:t>Faktiske </a:t>
            </a:r>
            <a:r>
              <a:rPr lang="da-DK" dirty="0" smtClean="0"/>
              <a:t>indtægter til investeringer </a:t>
            </a:r>
            <a:r>
              <a:rPr lang="da-DK" dirty="0"/>
              <a:t>i </a:t>
            </a:r>
            <a:r>
              <a:rPr lang="da-DK" dirty="0" smtClean="0"/>
              <a:t>2016</a:t>
            </a:r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9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Kontrol med overholdelse af indtægtsrammen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Hvad skal der indberettes?</a:t>
            </a:r>
          </a:p>
          <a:p>
            <a:pPr lvl="1"/>
            <a:r>
              <a:rPr lang="da-DK" dirty="0"/>
              <a:t>Faktiske </a:t>
            </a:r>
            <a:r>
              <a:rPr lang="da-DK" dirty="0" smtClean="0"/>
              <a:t>indtægter til investeringer </a:t>
            </a:r>
            <a:r>
              <a:rPr lang="da-DK" dirty="0"/>
              <a:t>i </a:t>
            </a:r>
            <a:r>
              <a:rPr lang="da-DK" dirty="0" smtClean="0"/>
              <a:t>2016</a:t>
            </a:r>
          </a:p>
          <a:p>
            <a:pPr lvl="2"/>
            <a:r>
              <a:rPr lang="da-DK" dirty="0" smtClean="0"/>
              <a:t>Indtægter fra tilslutningsbidrag</a:t>
            </a:r>
          </a:p>
          <a:p>
            <a:pPr lvl="2"/>
            <a:r>
              <a:rPr lang="da-DK" dirty="0" smtClean="0"/>
              <a:t>Indtægter fra salg af anlægsaktiver</a:t>
            </a:r>
          </a:p>
          <a:p>
            <a:pPr lvl="2"/>
            <a:r>
              <a:rPr lang="da-DK" dirty="0" smtClean="0"/>
              <a:t>Indtægter fra tilkendte erstatninger eller lignende</a:t>
            </a:r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67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Kontrol med overholdelse af indtægtsrammen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Hvad skal der indberettes?</a:t>
            </a:r>
          </a:p>
          <a:p>
            <a:pPr lvl="1"/>
            <a:r>
              <a:rPr lang="da-DK" dirty="0" smtClean="0"/>
              <a:t>Faktiske primære indtægter i 2016</a:t>
            </a:r>
          </a:p>
          <a:p>
            <a:pPr lvl="2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30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Opbygning af den økonomiske ramme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Grundlag</a:t>
            </a:r>
          </a:p>
          <a:p>
            <a:r>
              <a:rPr lang="da-DK" dirty="0"/>
              <a:t>Ikke-påvirkelige omkostninger </a:t>
            </a:r>
          </a:p>
          <a:p>
            <a:r>
              <a:rPr lang="da-DK" dirty="0" smtClean="0"/>
              <a:t>Tillæg</a:t>
            </a:r>
            <a:endParaRPr lang="da-DK" dirty="0"/>
          </a:p>
          <a:p>
            <a:r>
              <a:rPr lang="da-DK" dirty="0" smtClean="0"/>
              <a:t>Prisudvikling</a:t>
            </a:r>
          </a:p>
          <a:p>
            <a:r>
              <a:rPr lang="da-DK" dirty="0" smtClean="0"/>
              <a:t>Et generelt og et individuelt effektiviseringskrav</a:t>
            </a:r>
          </a:p>
        </p:txBody>
      </p:sp>
    </p:spTree>
    <p:extLst>
      <p:ext uri="{BB962C8B-B14F-4D97-AF65-F5344CB8AC3E}">
        <p14:creationId xmlns:p14="http://schemas.microsoft.com/office/powerpoint/2010/main" val="26652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Kontrol med overholdelse af indtægtsrammen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Hvad skal der indberettes?</a:t>
            </a:r>
          </a:p>
          <a:p>
            <a:pPr lvl="1"/>
            <a:r>
              <a:rPr lang="da-DK" dirty="0" smtClean="0"/>
              <a:t>Faktiske primære indtægter i 2016</a:t>
            </a:r>
          </a:p>
          <a:p>
            <a:pPr lvl="2"/>
            <a:r>
              <a:rPr lang="da-DK" dirty="0" smtClean="0"/>
              <a:t>Indtægter fra kubikmetertakster, faste takster, særbidrag , målergebyrer, andre takster og gebyrer vedr. den primære drift</a:t>
            </a:r>
          </a:p>
          <a:p>
            <a:pPr lvl="2"/>
            <a:r>
              <a:rPr lang="da-DK" dirty="0" smtClean="0"/>
              <a:t>Indtægter fra kommunale vejbidrag, behandling af spildevand fra tømningsordning, indtægter fra måleraflæsning på vegne af andre selskaber, udlejning af antenneplads på vandtårne eller lignende</a:t>
            </a:r>
          </a:p>
          <a:p>
            <a:pPr lvl="2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49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Kontrol med overholdelse af indtægtsrammen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Hvordan ser det ud i VandData?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84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00" y="123478"/>
            <a:ext cx="5474877" cy="48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512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2" y="173172"/>
            <a:ext cx="8777515" cy="47971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Kontrol med overholdelse af indtægtsrammen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Hvad skal der indberettes?</a:t>
            </a:r>
          </a:p>
          <a:p>
            <a:pPr lvl="2"/>
            <a:r>
              <a:rPr lang="da-DK" dirty="0"/>
              <a:t>Faktiske udgifter til investeringer i </a:t>
            </a:r>
            <a:r>
              <a:rPr lang="da-DK" dirty="0" smtClean="0"/>
              <a:t>2016</a:t>
            </a:r>
          </a:p>
          <a:p>
            <a:pPr lvl="2"/>
            <a:r>
              <a:rPr lang="da-DK" dirty="0"/>
              <a:t>Faktiske indtægter </a:t>
            </a:r>
            <a:r>
              <a:rPr lang="da-DK" dirty="0" smtClean="0"/>
              <a:t>fra investeringer </a:t>
            </a:r>
            <a:r>
              <a:rPr lang="da-DK" dirty="0"/>
              <a:t>i </a:t>
            </a:r>
            <a:r>
              <a:rPr lang="da-DK" dirty="0" smtClean="0"/>
              <a:t>2016</a:t>
            </a:r>
          </a:p>
          <a:p>
            <a:pPr lvl="2"/>
            <a:r>
              <a:rPr lang="da-DK" dirty="0"/>
              <a:t>Faktiske primære indtægter i </a:t>
            </a:r>
            <a:r>
              <a:rPr lang="da-DK" dirty="0" smtClean="0"/>
              <a:t>2016</a:t>
            </a:r>
          </a:p>
          <a:p>
            <a:pPr lvl="2"/>
            <a:r>
              <a:rPr lang="da-DK" dirty="0" smtClean="0"/>
              <a:t>Revisorerklæring til investeringsregnskabet</a:t>
            </a:r>
          </a:p>
          <a:p>
            <a:pPr lvl="2"/>
            <a:r>
              <a:rPr lang="da-DK" dirty="0" smtClean="0"/>
              <a:t>Revisorerklæring til reguleringsregnskabet</a:t>
            </a:r>
          </a:p>
          <a:p>
            <a:pPr lvl="1"/>
            <a:r>
              <a:rPr lang="da-DK" dirty="0"/>
              <a:t>Indberettes via </a:t>
            </a:r>
            <a:r>
              <a:rPr lang="da-DK" dirty="0" err="1"/>
              <a:t>VandData</a:t>
            </a:r>
            <a:endParaRPr lang="da-DK" dirty="0"/>
          </a:p>
          <a:p>
            <a:pPr lvl="2"/>
            <a:endParaRPr lang="da-DK" dirty="0"/>
          </a:p>
          <a:p>
            <a:pPr lvl="2"/>
            <a:endParaRPr lang="da-DK" dirty="0"/>
          </a:p>
          <a:p>
            <a:pPr lvl="2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12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3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tekst 7"/>
          <p:cNvSpPr>
            <a:spLocks noGrp="1"/>
          </p:cNvSpPr>
          <p:nvPr>
            <p:ph type="body" sz="quarter" idx="10"/>
          </p:nvPr>
        </p:nvSpPr>
        <p:spPr>
          <a:xfrm>
            <a:off x="755650" y="771525"/>
            <a:ext cx="7610475" cy="23844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sz="7200" dirty="0" smtClean="0">
                <a:latin typeface="Cambria" charset="0"/>
              </a:rPr>
              <a:t>Statusmeddelelse</a:t>
            </a:r>
            <a:endParaRPr lang="da-DK" sz="7200" dirty="0">
              <a:latin typeface="Cambria" charset="0"/>
            </a:endParaRPr>
          </a:p>
        </p:txBody>
      </p:sp>
      <p:sp>
        <p:nvSpPr>
          <p:cNvPr id="23554" name="Pladsholder til tekst 8"/>
          <p:cNvSpPr>
            <a:spLocks noGrp="1"/>
          </p:cNvSpPr>
          <p:nvPr>
            <p:ph type="body" sz="quarter" idx="11"/>
          </p:nvPr>
        </p:nvSpPr>
        <p:spPr>
          <a:xfrm>
            <a:off x="755650" y="3165475"/>
            <a:ext cx="7610475" cy="6302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 smtClean="0">
                <a:latin typeface="Cambria" charset="0"/>
              </a:rPr>
              <a:t>Hvad vil den indeholde?</a:t>
            </a:r>
            <a:endParaRPr lang="da-DK" dirty="0">
              <a:latin typeface="Cambria" charset="0"/>
            </a:endParaRPr>
          </a:p>
        </p:txBody>
      </p:sp>
      <p:sp>
        <p:nvSpPr>
          <p:cNvPr id="23555" name="Pladsholder til tekst 12"/>
          <p:cNvSpPr>
            <a:spLocks noGrp="1"/>
          </p:cNvSpPr>
          <p:nvPr>
            <p:ph type="body" sz="quarter" idx="12"/>
          </p:nvPr>
        </p:nvSpPr>
        <p:spPr>
          <a:xfrm>
            <a:off x="755650" y="4019550"/>
            <a:ext cx="7610475" cy="207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a-DK" b="1" dirty="0" smtClean="0">
                <a:latin typeface="Calibri" charset="0"/>
                <a:cs typeface="Calibri" charset="0"/>
              </a:rPr>
              <a:t>Jan Bæk Pedersen </a:t>
            </a:r>
            <a:r>
              <a:rPr lang="da-DK" dirty="0" smtClean="0">
                <a:latin typeface="Calibri" charset="0"/>
                <a:cs typeface="Calibri" charset="0"/>
              </a:rPr>
              <a:t>– 7</a:t>
            </a:r>
            <a:r>
              <a:rPr lang="en-US" dirty="0" smtClean="0">
                <a:latin typeface="Calibri" charset="0"/>
                <a:cs typeface="Calibri" charset="0"/>
              </a:rPr>
              <a:t>.-8. marts 2017</a:t>
            </a:r>
            <a:endParaRPr lang="da-DK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Tx/>
            </a:pPr>
            <a:r>
              <a:rPr lang="da-DK" b="1" dirty="0" smtClean="0">
                <a:latin typeface="Cambria" charset="0"/>
              </a:rPr>
              <a:t>Korrektion </a:t>
            </a:r>
            <a:r>
              <a:rPr lang="da-DK" b="1" dirty="0">
                <a:latin typeface="Cambria" charset="0"/>
              </a:rPr>
              <a:t>af grundlaget – udfaldet af </a:t>
            </a:r>
            <a:r>
              <a:rPr lang="da-DK" b="1" dirty="0" smtClean="0">
                <a:latin typeface="Cambria" charset="0"/>
              </a:rPr>
              <a:t>tilpasningen</a:t>
            </a:r>
            <a:endParaRPr lang="da-DK" b="1" dirty="0">
              <a:latin typeface="Cambria" charset="0"/>
            </a:endParaRPr>
          </a:p>
          <a:p>
            <a:pPr marL="0" indent="0">
              <a:buClrTx/>
              <a:buNone/>
            </a:pPr>
            <a:r>
              <a:rPr lang="da-DK" dirty="0" smtClean="0">
                <a:solidFill>
                  <a:prstClr val="black"/>
                </a:solidFill>
              </a:rPr>
              <a:t>Grundlaget </a:t>
            </a:r>
            <a:r>
              <a:rPr lang="da-DK" dirty="0">
                <a:solidFill>
                  <a:prstClr val="black"/>
                </a:solidFill>
              </a:rPr>
              <a:t>blev fastsat for alle selskaber  sidste år og ligger som udgangspunkt fast, men enkelte elementer skal tilpasses i år. Det gælder bl.a. omkostninger til planlagte investeringer og nye miljø- og servicemål for 2016. </a:t>
            </a:r>
          </a:p>
          <a:p>
            <a:pPr marL="0" lvl="0" indent="0">
              <a:buClr>
                <a:srgbClr val="737373"/>
              </a:buClr>
              <a:buNone/>
            </a:pPr>
            <a:r>
              <a:rPr lang="da-DK" dirty="0">
                <a:solidFill>
                  <a:prstClr val="black"/>
                </a:solidFill>
              </a:rPr>
              <a:t>Disse elementer blev indregnet i grundlaget på baggrund af budgetterede omkostninger og skal tilpasses til faktisk afholdte omkostninger.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Titel 3"/>
          <p:cNvSpPr txBox="1">
            <a:spLocks noGrp="1"/>
          </p:cNvSpPr>
          <p:nvPr>
            <p:ph type="title"/>
          </p:nvPr>
        </p:nvSpPr>
        <p:spPr bwMode="auto">
          <a:xfrm>
            <a:off x="1019175" y="838925"/>
            <a:ext cx="6946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da-DK" kern="0" dirty="0" smtClean="0"/>
              <a:t>Statusmeddelelsens indhold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3914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>
          <a:xfrm>
            <a:off x="1019176" y="1414463"/>
            <a:ext cx="7225232" cy="2605088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da-DK" b="1" dirty="0" smtClean="0">
                <a:latin typeface="Cambria" charset="0"/>
              </a:rPr>
              <a:t>2. </a:t>
            </a:r>
            <a:r>
              <a:rPr lang="da-DK" b="1" dirty="0"/>
              <a:t>Korrektion af budgetterede omkostninger for prisloft </a:t>
            </a:r>
            <a:r>
              <a:rPr lang="da-DK" b="1" dirty="0" smtClean="0"/>
              <a:t>2016</a:t>
            </a:r>
          </a:p>
          <a:p>
            <a:pPr marL="0" indent="0">
              <a:buClrTx/>
              <a:buNone/>
            </a:pPr>
            <a:r>
              <a:rPr lang="da-DK" dirty="0" smtClean="0"/>
              <a:t>I </a:t>
            </a:r>
            <a:r>
              <a:rPr lang="da-DK" dirty="0"/>
              <a:t>overgangen til den nye regulering skal de budgetterede omkostninger fra prisloftet for 2016 korrigeres i forhold til de faktiske omkostninger.</a:t>
            </a:r>
          </a:p>
          <a:p>
            <a:pPr marL="0" indent="0">
              <a:buNone/>
            </a:pPr>
            <a:r>
              <a:rPr lang="da-DK" dirty="0"/>
              <a:t>2016 er sidste år, hvor der skal foretages korrektion.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Titel 3"/>
          <p:cNvSpPr txBox="1">
            <a:spLocks noGrp="1"/>
          </p:cNvSpPr>
          <p:nvPr>
            <p:ph type="title"/>
          </p:nvPr>
        </p:nvSpPr>
        <p:spPr bwMode="auto">
          <a:xfrm>
            <a:off x="1019175" y="838925"/>
            <a:ext cx="6946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da-DK" dirty="0"/>
              <a:t>Statusmeddelelsens indhold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4032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>
              <a:buClr>
                <a:srgbClr val="737373"/>
              </a:buClr>
              <a:buNone/>
            </a:pPr>
            <a:r>
              <a:rPr lang="da-DK" b="1" dirty="0">
                <a:solidFill>
                  <a:prstClr val="black"/>
                </a:solidFill>
              </a:rPr>
              <a:t>3.  Ikke påvirkelige omkostninger (</a:t>
            </a:r>
            <a:r>
              <a:rPr lang="da-DK" b="1" dirty="0" err="1">
                <a:solidFill>
                  <a:prstClr val="black"/>
                </a:solidFill>
              </a:rPr>
              <a:t>IPO’er</a:t>
            </a:r>
            <a:r>
              <a:rPr lang="da-DK" b="1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buClr>
                <a:srgbClr val="737373"/>
              </a:buClr>
              <a:buNone/>
            </a:pPr>
            <a:r>
              <a:rPr lang="da-DK" dirty="0">
                <a:solidFill>
                  <a:prstClr val="black"/>
                </a:solidFill>
              </a:rPr>
              <a:t>Hvis der er sket ændringer heri, vil dette fremgå.</a:t>
            </a:r>
          </a:p>
          <a:p>
            <a:pPr marL="0" lvl="0" indent="0">
              <a:buClr>
                <a:srgbClr val="737373"/>
              </a:buClr>
              <a:buNone/>
            </a:pPr>
            <a:r>
              <a:rPr lang="da-DK" b="1" dirty="0">
                <a:solidFill>
                  <a:prstClr val="black"/>
                </a:solidFill>
              </a:rPr>
              <a:t>4. Nye tillæg til fx mål, udvidelse, klimaprojekter mv. </a:t>
            </a:r>
          </a:p>
          <a:p>
            <a:pPr marL="0" lvl="0" indent="0">
              <a:buClr>
                <a:srgbClr val="737373"/>
              </a:buClr>
              <a:buNone/>
            </a:pPr>
            <a:r>
              <a:rPr lang="da-DK" dirty="0">
                <a:solidFill>
                  <a:prstClr val="black"/>
                </a:solidFill>
              </a:rPr>
              <a:t>Hvis der er ansøgt om nye tillæg, vil det fremgå, om disse er godkendt.  </a:t>
            </a:r>
          </a:p>
          <a:p>
            <a:pPr marL="0" lvl="0" indent="0">
              <a:buClr>
                <a:srgbClr val="737373"/>
              </a:buClr>
            </a:pPr>
            <a:endParaRPr lang="da-DK" dirty="0">
              <a:solidFill>
                <a:prstClr val="black"/>
              </a:solidFill>
            </a:endParaRPr>
          </a:p>
          <a:p>
            <a:pPr marL="0" lvl="0" indent="0">
              <a:buClr>
                <a:srgbClr val="737373"/>
              </a:buClr>
            </a:pPr>
            <a:endParaRPr lang="da-DK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Font typeface="Arial" pitchFamily="34" charset="0"/>
              <a:buChar char="•"/>
            </a:pPr>
            <a:endParaRPr lang="da-DK" dirty="0">
              <a:solidFill>
                <a:prstClr val="black"/>
              </a:solidFill>
            </a:endParaRPr>
          </a:p>
          <a:p>
            <a:pPr marL="0" lvl="0" indent="0">
              <a:buClr>
                <a:srgbClr val="737373"/>
              </a:buClr>
            </a:pPr>
            <a:endParaRPr lang="da-DK" sz="24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Font typeface="Arial" pitchFamily="34" charset="0"/>
              <a:buChar char="•"/>
            </a:pPr>
            <a:endParaRPr lang="da-DK" sz="24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Font typeface="Arial" pitchFamily="34" charset="0"/>
              <a:buChar char="•"/>
            </a:pPr>
            <a:endParaRPr lang="da-DK" sz="2400" dirty="0">
              <a:solidFill>
                <a:prstClr val="black"/>
              </a:solidFill>
            </a:endParaRPr>
          </a:p>
          <a:p>
            <a:pPr lvl="0"/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Titel 3"/>
          <p:cNvSpPr txBox="1">
            <a:spLocks noGrp="1"/>
          </p:cNvSpPr>
          <p:nvPr>
            <p:ph type="title"/>
          </p:nvPr>
        </p:nvSpPr>
        <p:spPr bwMode="auto">
          <a:xfrm>
            <a:off x="1019175" y="838925"/>
            <a:ext cx="6946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da-DK" dirty="0"/>
              <a:t>Statusmeddelelsens indhold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9395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a-DK" b="1" dirty="0"/>
              <a:t>5.  Hvorvidt der er sket stigning i omkostninger, som har udløst et tillæg, fx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dirty="0"/>
              <a:t>Klimaprojekter ”uforudsete og besluttede fordyrelser” – hvorvidt denne fordyrelse er godkendt.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dirty="0"/>
              <a:t>Meromkostninger til et mål – hvorvidt disse er godkendt.</a:t>
            </a:r>
          </a:p>
          <a:p>
            <a:pPr marL="0" lvl="0" indent="0">
              <a:buClr>
                <a:srgbClr val="737373"/>
              </a:buClr>
              <a:buNone/>
            </a:pPr>
            <a:r>
              <a:rPr lang="da-DK" b="1" dirty="0">
                <a:solidFill>
                  <a:prstClr val="black"/>
                </a:solidFill>
              </a:rPr>
              <a:t>6.  Hvis omkostningerne til et mål, udvidelse eller medfinansieringsprojekt, som har udløst et tillæg, er nedsat eller bortfaldet. </a:t>
            </a:r>
          </a:p>
          <a:p>
            <a:pPr marL="0" lvl="0" indent="0">
              <a:buClr>
                <a:srgbClr val="737373"/>
              </a:buClr>
            </a:pPr>
            <a:endParaRPr lang="da-DK" dirty="0">
              <a:solidFill>
                <a:prstClr val="black"/>
              </a:solidFill>
            </a:endParaRPr>
          </a:p>
          <a:p>
            <a:pPr marL="0" lvl="0" indent="0">
              <a:buClr>
                <a:srgbClr val="737373"/>
              </a:buClr>
            </a:pPr>
            <a:endParaRPr lang="da-DK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Font typeface="Arial" pitchFamily="34" charset="0"/>
              <a:buChar char="•"/>
            </a:pPr>
            <a:endParaRPr lang="da-DK" dirty="0">
              <a:solidFill>
                <a:prstClr val="black"/>
              </a:solidFill>
            </a:endParaRPr>
          </a:p>
          <a:p>
            <a:pPr marL="0" lvl="0" indent="0">
              <a:buClr>
                <a:srgbClr val="737373"/>
              </a:buClr>
            </a:pPr>
            <a:endParaRPr lang="da-DK" sz="24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Font typeface="Arial" pitchFamily="34" charset="0"/>
              <a:buChar char="•"/>
            </a:pPr>
            <a:endParaRPr lang="da-DK" sz="2400" dirty="0">
              <a:solidFill>
                <a:prstClr val="black"/>
              </a:solidFill>
            </a:endParaRPr>
          </a:p>
          <a:p>
            <a:pPr lvl="0">
              <a:buClr>
                <a:srgbClr val="737373"/>
              </a:buClr>
              <a:buFont typeface="Arial" pitchFamily="34" charset="0"/>
              <a:buChar char="•"/>
            </a:pPr>
            <a:endParaRPr lang="da-DK" sz="2400" dirty="0">
              <a:solidFill>
                <a:prstClr val="black"/>
              </a:solidFill>
            </a:endParaRPr>
          </a:p>
          <a:p>
            <a:pPr lvl="0"/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Titel 3"/>
          <p:cNvSpPr txBox="1">
            <a:spLocks noGrp="1"/>
          </p:cNvSpPr>
          <p:nvPr>
            <p:ph type="title"/>
          </p:nvPr>
        </p:nvSpPr>
        <p:spPr bwMode="auto">
          <a:xfrm>
            <a:off x="1019175" y="838925"/>
            <a:ext cx="6946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mbria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da-DK" dirty="0"/>
              <a:t>Statusmeddelelsens indhold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26439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FST 16-9 skabelon DK">
  <a:themeElements>
    <a:clrScheme name="Brugerdefineret 17">
      <a:dk1>
        <a:sysClr val="windowText" lastClr="000000"/>
      </a:dk1>
      <a:lt1>
        <a:sysClr val="window" lastClr="FFFFFF"/>
      </a:lt1>
      <a:dk2>
        <a:srgbClr val="670C12"/>
      </a:dk2>
      <a:lt2>
        <a:srgbClr val="737373"/>
      </a:lt2>
      <a:accent1>
        <a:srgbClr val="9E0B1D"/>
      </a:accent1>
      <a:accent2>
        <a:srgbClr val="B6DDF3"/>
      </a:accent2>
      <a:accent3>
        <a:srgbClr val="4C4C4C"/>
      </a:accent3>
      <a:accent4>
        <a:srgbClr val="030303"/>
      </a:accent4>
      <a:accent5>
        <a:srgbClr val="CCAAAB"/>
      </a:accent5>
      <a:accent6>
        <a:srgbClr val="A5C8DC"/>
      </a:accent6>
      <a:hlink>
        <a:srgbClr val="DADADA"/>
      </a:hlink>
      <a:folHlink>
        <a:srgbClr val="8DADBF"/>
      </a:folHlink>
    </a:clrScheme>
    <a:fontScheme name="Default Design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DADBF"/>
        </a:solidFill>
        <a:ln w="76200" cmpd="sng">
          <a:solidFill>
            <a:srgbClr val="8DADBF"/>
          </a:solidFill>
          <a:miter lim="800000"/>
        </a:ln>
      </a:spPr>
      <a:bodyPr lIns="144000" tIns="93600" rIns="144000" bIns="93600" rtlCol="0" anchor="ctr">
        <a:normAutofit fontScale="55000" lnSpcReduction="20000"/>
      </a:bodyPr>
      <a:lstStyle>
        <a:defPPr>
          <a:lnSpc>
            <a:spcPct val="114000"/>
          </a:lnSpc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Bef>
            <a:spcPts val="600"/>
          </a:spcBef>
          <a:defRPr sz="17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KFST_skabelon_6-11" id="{A7B508BD-314F-41BE-8B5D-BCB28D0C6E84}" vid="{96DD34C8-6D41-4B53-9ABC-90E285A8678B}"/>
    </a:ext>
  </a:extLst>
</a:theme>
</file>

<file path=ppt/theme/theme2.xml><?xml version="1.0" encoding="utf-8"?>
<a:theme xmlns:a="http://schemas.openxmlformats.org/drawingml/2006/main" name="Slides med mulighed for at indsætte logo">
  <a:themeElements>
    <a:clrScheme name="Brugerdefineret 12">
      <a:dk1>
        <a:sysClr val="windowText" lastClr="000000"/>
      </a:dk1>
      <a:lt1>
        <a:sysClr val="window" lastClr="FFFFFF"/>
      </a:lt1>
      <a:dk2>
        <a:srgbClr val="670C12"/>
      </a:dk2>
      <a:lt2>
        <a:srgbClr val="737373"/>
      </a:lt2>
      <a:accent1>
        <a:srgbClr val="9E0B1D"/>
      </a:accent1>
      <a:accent2>
        <a:srgbClr val="B6DDF3"/>
      </a:accent2>
      <a:accent3>
        <a:srgbClr val="FFFFFF"/>
      </a:accent3>
      <a:accent4>
        <a:srgbClr val="000000"/>
      </a:accent4>
      <a:accent5>
        <a:srgbClr val="CCAAAB"/>
      </a:accent5>
      <a:accent6>
        <a:srgbClr val="A5C8DC"/>
      </a:accent6>
      <a:hlink>
        <a:srgbClr val="4C4C4C"/>
      </a:hlink>
      <a:folHlink>
        <a:srgbClr val="8DA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KFST_skabelon_6-11" id="{A7B508BD-314F-41BE-8B5D-BCB28D0C6E84}" vid="{FBF53515-4347-4084-897D-23F7508E2A1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KFST 16-9 skabelon DK</Template>
  <TotalTime>1586</TotalTime>
  <Words>2618</Words>
  <Application>Microsoft Office PowerPoint</Application>
  <PresentationFormat>Skærmshow (16:9)</PresentationFormat>
  <Paragraphs>529</Paragraphs>
  <Slides>121</Slides>
  <Notes>65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121</vt:i4>
      </vt:variant>
    </vt:vector>
  </HeadingPairs>
  <TitlesOfParts>
    <vt:vector size="123" baseType="lpstr">
      <vt:lpstr>KFST 16-9 skabelon DK</vt:lpstr>
      <vt:lpstr>Slides med mulighed for at indsætte logo</vt:lpstr>
      <vt:lpstr>PowerPoint-præsentation</vt:lpstr>
      <vt:lpstr>Dagsorden</vt:lpstr>
      <vt:lpstr>Tidslinje for økonomiske rammer</vt:lpstr>
      <vt:lpstr>De økonomiske rammer i hovedtræk</vt:lpstr>
      <vt:lpstr>De økonomiske rammer i hovedtræk</vt:lpstr>
      <vt:lpstr>De økonomiske rammer i hovedtræk</vt:lpstr>
      <vt:lpstr>De økonomiske rammer i hovedtræk</vt:lpstr>
      <vt:lpstr>De økonomiske rammer i hovedtræk</vt:lpstr>
      <vt:lpstr>Opbygning af den økonomiske ramme</vt:lpstr>
      <vt:lpstr>Opbygning af den økonomiske ramme</vt:lpstr>
      <vt:lpstr>Fane 2.1 Samlet økonomisk ramme for 2017</vt:lpstr>
      <vt:lpstr>PowerPoint-præsentation</vt:lpstr>
      <vt:lpstr>PowerPoint-præsentation</vt:lpstr>
      <vt:lpstr>Agenda</vt:lpstr>
      <vt:lpstr>PowerPoint-præsentation</vt:lpstr>
      <vt:lpstr>Tillæg</vt:lpstr>
      <vt:lpstr>Tillæg</vt:lpstr>
      <vt:lpstr>Tillæg (§ 11, stk. 1)</vt:lpstr>
      <vt:lpstr>Tillæg (§ 11, stk. 2)</vt:lpstr>
      <vt:lpstr>Tillæg (§ 11, stk. 4)</vt:lpstr>
      <vt:lpstr>Tillæg (§ 11, stk. 5)</vt:lpstr>
      <vt:lpstr>Tillæg (§ 11, stk. 6)</vt:lpstr>
      <vt:lpstr>Tillæg (§ 11, stk. 9)</vt:lpstr>
      <vt:lpstr>Tillæg (§ 13)</vt:lpstr>
      <vt:lpstr>Tillæg (§ 27, stk. 8)</vt:lpstr>
      <vt:lpstr>Tillæg (§ 28)</vt:lpstr>
      <vt:lpstr>PowerPoint-præsentation</vt:lpstr>
      <vt:lpstr>Klimatilpasningsprojekter </vt:lpstr>
      <vt:lpstr>Klimatilpasningsprojekter</vt:lpstr>
      <vt:lpstr>Klimatilpasningsprojekter</vt:lpstr>
      <vt:lpstr>Indberetning</vt:lpstr>
      <vt:lpstr>Indberetning</vt:lpstr>
      <vt:lpstr>PowerPoint-præsentation</vt:lpstr>
      <vt:lpstr>Indberetning</vt:lpstr>
      <vt:lpstr>PowerPoint-præsentation</vt:lpstr>
      <vt:lpstr>Indberetning</vt:lpstr>
      <vt:lpstr>PowerPoint-præsentation</vt:lpstr>
      <vt:lpstr>PowerPoint-præsentation</vt:lpstr>
      <vt:lpstr>Ikke-påvirkelige omkostninger</vt:lpstr>
      <vt:lpstr>Ikke-påvirkelige omkostninger</vt:lpstr>
      <vt:lpstr>Ikke-påvirkelige omkostninger</vt:lpstr>
      <vt:lpstr>Ikke-påvirkelige omkostninger</vt:lpstr>
      <vt:lpstr>PowerPoint-præsentation</vt:lpstr>
      <vt:lpstr>PowerPoint-præsentation</vt:lpstr>
      <vt:lpstr>PowerPoint-præsentation</vt:lpstr>
      <vt:lpstr>PowerPoint-præsentation</vt:lpstr>
      <vt:lpstr>Positivliste pr. 1. marts 2016 (1 af 3)</vt:lpstr>
      <vt:lpstr>Positivliste pr. 1. marts 2016 (2 af 3)</vt:lpstr>
      <vt:lpstr>Positivliste pr. 1. marts 2016 (3 af 3)</vt:lpstr>
      <vt:lpstr>PowerPoint-præsentation</vt:lpstr>
      <vt:lpstr>Hovedvirksomhed</vt:lpstr>
      <vt:lpstr>Hovedvirksomhed </vt:lpstr>
      <vt:lpstr>Hovedvirksomhed </vt:lpstr>
      <vt:lpstr>Hovedvirksomhed</vt:lpstr>
      <vt:lpstr>PowerPoint-præsentation</vt:lpstr>
      <vt:lpstr>PowerPoint-præsentation</vt:lpstr>
      <vt:lpstr>PowerPoint-præsentation</vt:lpstr>
      <vt:lpstr>PowerPoint-præsentation</vt:lpstr>
      <vt:lpstr>Hvem skal benchmarkes?</vt:lpstr>
      <vt:lpstr>Foreløbig tidsplan</vt:lpstr>
      <vt:lpstr>Generelt om indberetningen</vt:lpstr>
      <vt:lpstr>PowerPoint-præsentation</vt:lpstr>
      <vt:lpstr>PowerPoint-præsentation</vt:lpstr>
      <vt:lpstr>Generelt om indberetningen, fortsat</vt:lpstr>
      <vt:lpstr>Hvad er nyt?</vt:lpstr>
      <vt:lpstr>Hvad er nyt?</vt:lpstr>
      <vt:lpstr>Faldgruber</vt:lpstr>
      <vt:lpstr>PowerPoint-præsentation</vt:lpstr>
      <vt:lpstr>Særlige forhold</vt:lpstr>
      <vt:lpstr>PowerPoint-præsentation</vt:lpstr>
      <vt:lpstr>PowerPoint-præsentation</vt:lpstr>
      <vt:lpstr>PowerPoint-præsentation</vt:lpstr>
      <vt:lpstr>Korrektion og kontrol af prisloft 2016</vt:lpstr>
      <vt:lpstr>Korrektion af budgetterede omkostninger</vt:lpstr>
      <vt:lpstr>Korrektion af budgetterede omkostninger</vt:lpstr>
      <vt:lpstr>Korrektion af budgetterede omkostninger</vt:lpstr>
      <vt:lpstr>Korrektion af budgetterede omkostninger</vt:lpstr>
      <vt:lpstr>PowerPoint-præsentation</vt:lpstr>
      <vt:lpstr>PowerPoint-præsentation</vt:lpstr>
      <vt:lpstr>Korrektion af budgetterede omkostninger</vt:lpstr>
      <vt:lpstr>Korrektion af budgetterede omkostninger</vt:lpstr>
      <vt:lpstr>Korrektion af budgetterede omkostninger</vt:lpstr>
      <vt:lpstr>Kontrol med overholdelse af indtægtsrammen</vt:lpstr>
      <vt:lpstr>Kontrol med overholdelse af indtægtsrammen</vt:lpstr>
      <vt:lpstr>Kontrol med overholdelse af indtægtsrammen</vt:lpstr>
      <vt:lpstr>Kontrol med overholdelse af indtægtsrammen</vt:lpstr>
      <vt:lpstr>Kontrol med overholdelse af indtægtsrammen</vt:lpstr>
      <vt:lpstr>Kontrol med overholdelse af indtægtsrammen</vt:lpstr>
      <vt:lpstr>Kontrol med overholdelse af indtægtsrammen</vt:lpstr>
      <vt:lpstr>Kontrol med overholdelse af indtægtsrammen</vt:lpstr>
      <vt:lpstr>Kontrol med overholdelse af indtægtsrammen</vt:lpstr>
      <vt:lpstr>PowerPoint-præsentation</vt:lpstr>
      <vt:lpstr>Kontrol med overholdelse af indtægtsrammen</vt:lpstr>
      <vt:lpstr>PowerPoint-præsentation</vt:lpstr>
      <vt:lpstr>PowerPoint-præsentation</vt:lpstr>
      <vt:lpstr>Statusmeddelelsens indhold</vt:lpstr>
      <vt:lpstr>Statusmeddelelsens indhold</vt:lpstr>
      <vt:lpstr>Statusmeddelelsens indhold</vt:lpstr>
      <vt:lpstr>Statusmeddelelsens indhold</vt:lpstr>
      <vt:lpstr>Statusmeddelelsens indhold</vt:lpstr>
      <vt:lpstr>Statusmeddelelsens indhold</vt:lpstr>
      <vt:lpstr>Hvem og hvornår</vt:lpstr>
      <vt:lpstr>PowerPoint-præsentation</vt:lpstr>
      <vt:lpstr>PowerPoint-præsentation</vt:lpstr>
      <vt:lpstr>VandData – hvor og hvordan</vt:lpstr>
      <vt:lpstr>VandData – Application Insight</vt:lpstr>
      <vt:lpstr>VandData – Sektioner</vt:lpstr>
      <vt:lpstr>VandData – Sektioner</vt:lpstr>
      <vt:lpstr>VandData – Første gang I logger på</vt:lpstr>
      <vt:lpstr>VandData – Sektioner</vt:lpstr>
      <vt:lpstr>VandData – Sektioner</vt:lpstr>
      <vt:lpstr>VandData – Sektioner</vt:lpstr>
      <vt:lpstr>VandData – Sektioner</vt:lpstr>
      <vt:lpstr>VandData – Vigtigt!</vt:lpstr>
      <vt:lpstr>VandData – Det kommer…</vt:lpstr>
      <vt:lpstr>PowerPoint-præsentation</vt:lpstr>
      <vt:lpstr>PowerPoint-præsentation</vt:lpstr>
      <vt:lpstr>Økonomisk trængte ejendomsejere</vt:lpstr>
      <vt:lpstr>PowerPoint-præsentation</vt:lpstr>
      <vt:lpstr>PowerPoint-præsentation</vt:lpstr>
      <vt:lpstr>PowerPoint-præsentation</vt:lpstr>
    </vt:vector>
  </TitlesOfParts>
  <Company>Statens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Katrine Stagaard</dc:creator>
  <cp:lastModifiedBy>Katrine Stagaard</cp:lastModifiedBy>
  <cp:revision>98</cp:revision>
  <cp:lastPrinted>2017-03-08T10:38:12Z</cp:lastPrinted>
  <dcterms:created xsi:type="dcterms:W3CDTF">2016-03-31T18:36:49Z</dcterms:created>
  <dcterms:modified xsi:type="dcterms:W3CDTF">2017-03-09T11:54:24Z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